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commentAuthors.xml" ContentType="application/vnd.openxmlformats-officedocument.presentationml.commentAuthors+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78" r:id="rId2"/>
  </p:sldMasterIdLst>
  <p:notesMasterIdLst>
    <p:notesMasterId r:id="rId145"/>
  </p:notesMasterIdLst>
  <p:sldIdLst>
    <p:sldId id="298" r:id="rId3"/>
    <p:sldId id="364" r:id="rId4"/>
    <p:sldId id="365" r:id="rId5"/>
    <p:sldId id="366" r:id="rId6"/>
    <p:sldId id="299" r:id="rId7"/>
    <p:sldId id="260" r:id="rId8"/>
    <p:sldId id="403" r:id="rId9"/>
    <p:sldId id="404" r:id="rId10"/>
    <p:sldId id="459" r:id="rId11"/>
    <p:sldId id="458" r:id="rId12"/>
    <p:sldId id="440" r:id="rId13"/>
    <p:sldId id="444" r:id="rId14"/>
    <p:sldId id="441" r:id="rId15"/>
    <p:sldId id="442" r:id="rId16"/>
    <p:sldId id="443" r:id="rId17"/>
    <p:sldId id="456" r:id="rId18"/>
    <p:sldId id="445" r:id="rId19"/>
    <p:sldId id="446" r:id="rId20"/>
    <p:sldId id="261" r:id="rId21"/>
    <p:sldId id="390" r:id="rId22"/>
    <p:sldId id="389" r:id="rId23"/>
    <p:sldId id="392" r:id="rId24"/>
    <p:sldId id="448" r:id="rId25"/>
    <p:sldId id="449" r:id="rId26"/>
    <p:sldId id="450" r:id="rId27"/>
    <p:sldId id="453" r:id="rId28"/>
    <p:sldId id="451" r:id="rId29"/>
    <p:sldId id="452" r:id="rId30"/>
    <p:sldId id="454" r:id="rId31"/>
    <p:sldId id="455" r:id="rId32"/>
    <p:sldId id="391" r:id="rId33"/>
    <p:sldId id="405" r:id="rId34"/>
    <p:sldId id="379" r:id="rId35"/>
    <p:sldId id="393" r:id="rId36"/>
    <p:sldId id="277" r:id="rId37"/>
    <p:sldId id="394" r:id="rId38"/>
    <p:sldId id="376" r:id="rId39"/>
    <p:sldId id="395" r:id="rId40"/>
    <p:sldId id="396" r:id="rId41"/>
    <p:sldId id="397" r:id="rId42"/>
    <p:sldId id="263" r:id="rId43"/>
    <p:sldId id="279" r:id="rId44"/>
    <p:sldId id="377" r:id="rId45"/>
    <p:sldId id="398" r:id="rId46"/>
    <p:sldId id="280" r:id="rId47"/>
    <p:sldId id="429" r:id="rId48"/>
    <p:sldId id="430" r:id="rId49"/>
    <p:sldId id="427" r:id="rId50"/>
    <p:sldId id="281" r:id="rId51"/>
    <p:sldId id="264" r:id="rId52"/>
    <p:sldId id="463" r:id="rId53"/>
    <p:sldId id="370" r:id="rId54"/>
    <p:sldId id="438" r:id="rId55"/>
    <p:sldId id="437" r:id="rId56"/>
    <p:sldId id="399" r:id="rId57"/>
    <p:sldId id="400" r:id="rId58"/>
    <p:sldId id="384" r:id="rId59"/>
    <p:sldId id="385" r:id="rId60"/>
    <p:sldId id="265" r:id="rId61"/>
    <p:sldId id="415" r:id="rId62"/>
    <p:sldId id="267" r:id="rId63"/>
    <p:sldId id="386" r:id="rId64"/>
    <p:sldId id="387" r:id="rId65"/>
    <p:sldId id="382" r:id="rId66"/>
    <p:sldId id="402" r:id="rId67"/>
    <p:sldId id="383" r:id="rId68"/>
    <p:sldId id="381" r:id="rId69"/>
    <p:sldId id="268" r:id="rId70"/>
    <p:sldId id="269" r:id="rId71"/>
    <p:sldId id="493" r:id="rId72"/>
    <p:sldId id="419" r:id="rId73"/>
    <p:sldId id="417" r:id="rId74"/>
    <p:sldId id="416" r:id="rId75"/>
    <p:sldId id="420" r:id="rId76"/>
    <p:sldId id="418" r:id="rId77"/>
    <p:sldId id="465" r:id="rId78"/>
    <p:sldId id="466" r:id="rId79"/>
    <p:sldId id="421" r:id="rId80"/>
    <p:sldId id="422" r:id="rId81"/>
    <p:sldId id="432" r:id="rId82"/>
    <p:sldId id="426" r:id="rId83"/>
    <p:sldId id="494" r:id="rId84"/>
    <p:sldId id="472" r:id="rId85"/>
    <p:sldId id="473" r:id="rId86"/>
    <p:sldId id="423" r:id="rId87"/>
    <p:sldId id="434" r:id="rId88"/>
    <p:sldId id="424" r:id="rId89"/>
    <p:sldId id="406" r:id="rId90"/>
    <p:sldId id="270" r:id="rId91"/>
    <p:sldId id="271" r:id="rId92"/>
    <p:sldId id="467" r:id="rId93"/>
    <p:sldId id="407" r:id="rId94"/>
    <p:sldId id="273" r:id="rId95"/>
    <p:sldId id="409" r:id="rId96"/>
    <p:sldId id="431" r:id="rId97"/>
    <p:sldId id="410" r:id="rId98"/>
    <p:sldId id="411" r:id="rId99"/>
    <p:sldId id="408" r:id="rId100"/>
    <p:sldId id="413" r:id="rId101"/>
    <p:sldId id="412" r:id="rId102"/>
    <p:sldId id="275" r:id="rId103"/>
    <p:sldId id="468" r:id="rId104"/>
    <p:sldId id="501" r:id="rId105"/>
    <p:sldId id="276" r:id="rId106"/>
    <p:sldId id="460" r:id="rId107"/>
    <p:sldId id="469" r:id="rId108"/>
    <p:sldId id="470" r:id="rId109"/>
    <p:sldId id="471" r:id="rId110"/>
    <p:sldId id="474" r:id="rId111"/>
    <p:sldId id="476" r:id="rId112"/>
    <p:sldId id="477" r:id="rId113"/>
    <p:sldId id="502" r:id="rId114"/>
    <p:sldId id="479" r:id="rId115"/>
    <p:sldId id="483" r:id="rId116"/>
    <p:sldId id="482" r:id="rId117"/>
    <p:sldId id="491" r:id="rId118"/>
    <p:sldId id="490" r:id="rId119"/>
    <p:sldId id="484" r:id="rId120"/>
    <p:sldId id="487" r:id="rId121"/>
    <p:sldId id="485" r:id="rId122"/>
    <p:sldId id="489" r:id="rId123"/>
    <p:sldId id="481" r:id="rId124"/>
    <p:sldId id="488" r:id="rId125"/>
    <p:sldId id="495" r:id="rId126"/>
    <p:sldId id="496" r:id="rId127"/>
    <p:sldId id="497" r:id="rId128"/>
    <p:sldId id="498" r:id="rId129"/>
    <p:sldId id="499" r:id="rId130"/>
    <p:sldId id="504" r:id="rId131"/>
    <p:sldId id="505" r:id="rId132"/>
    <p:sldId id="506" r:id="rId133"/>
    <p:sldId id="507" r:id="rId134"/>
    <p:sldId id="508" r:id="rId135"/>
    <p:sldId id="509" r:id="rId136"/>
    <p:sldId id="503" r:id="rId137"/>
    <p:sldId id="464" r:id="rId138"/>
    <p:sldId id="461" r:id="rId139"/>
    <p:sldId id="500" r:id="rId140"/>
    <p:sldId id="510" r:id="rId141"/>
    <p:sldId id="511" r:id="rId142"/>
    <p:sldId id="512" r:id="rId143"/>
    <p:sldId id="513" r:id="rId14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jitha Ponnupillai" initials="AP" lastIdx="1" clrIdx="0">
    <p:extLst>
      <p:ext uri="{19B8F6BF-5375-455C-9EA6-DF929625EA0E}">
        <p15:presenceInfo xmlns:p15="http://schemas.microsoft.com/office/powerpoint/2012/main" xmlns="" userId="ecbca81c820e1f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p:cViewPr varScale="1">
        <p:scale>
          <a:sx n="46" d="100"/>
          <a:sy n="46" d="100"/>
        </p:scale>
        <p:origin x="-331" y="-77"/>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62A205DE-3B7E-4E1F-9893-F91220AD2801}" type="datetimeFigureOut">
              <a:rPr lang="en-US" smtClean="0"/>
              <a:pPr/>
              <a:t>9/15/2020</a:t>
            </a:fld>
            <a:endParaRPr lang="en-US"/>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C89C9140-C8DF-4302-B50B-DD4F2972A0BD}" type="slidenum">
              <a:rPr lang="en-US" smtClean="0"/>
              <a:pPr/>
              <a:t>‹#›</a:t>
            </a:fld>
            <a:endParaRPr lang="en-US"/>
          </a:p>
        </p:txBody>
      </p:sp>
    </p:spTree>
    <p:extLst>
      <p:ext uri="{BB962C8B-B14F-4D97-AF65-F5344CB8AC3E}">
        <p14:creationId xmlns:p14="http://schemas.microsoft.com/office/powerpoint/2010/main" xmlns="" val="2642015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9C9140-C8DF-4302-B50B-DD4F2972A0BD}" type="slidenum">
              <a:rPr lang="en-US" smtClean="0"/>
              <a:pPr/>
              <a:t>37</a:t>
            </a:fld>
            <a:endParaRPr lang="en-US"/>
          </a:p>
        </p:txBody>
      </p:sp>
    </p:spTree>
    <p:extLst>
      <p:ext uri="{BB962C8B-B14F-4D97-AF65-F5344CB8AC3E}">
        <p14:creationId xmlns:p14="http://schemas.microsoft.com/office/powerpoint/2010/main" xmlns="" val="105851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9C9140-C8DF-4302-B50B-DD4F2972A0BD}" type="slidenum">
              <a:rPr lang="en-US" smtClean="0"/>
              <a:pPr/>
              <a:t>54</a:t>
            </a:fld>
            <a:endParaRPr lang="en-US"/>
          </a:p>
        </p:txBody>
      </p:sp>
    </p:spTree>
    <p:extLst>
      <p:ext uri="{BB962C8B-B14F-4D97-AF65-F5344CB8AC3E}">
        <p14:creationId xmlns:p14="http://schemas.microsoft.com/office/powerpoint/2010/main" xmlns="" val="160778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9C9140-C8DF-4302-B50B-DD4F2972A0BD}" type="slidenum">
              <a:rPr lang="en-US" smtClean="0"/>
              <a:pPr/>
              <a:t>55</a:t>
            </a:fld>
            <a:endParaRPr lang="en-US"/>
          </a:p>
        </p:txBody>
      </p:sp>
    </p:spTree>
    <p:extLst>
      <p:ext uri="{BB962C8B-B14F-4D97-AF65-F5344CB8AC3E}">
        <p14:creationId xmlns:p14="http://schemas.microsoft.com/office/powerpoint/2010/main" xmlns="" val="32007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9C9140-C8DF-4302-B50B-DD4F2972A0BD}" type="slidenum">
              <a:rPr lang="en-US" smtClean="0"/>
              <a:pPr/>
              <a:t>99</a:t>
            </a:fld>
            <a:endParaRPr lang="en-US"/>
          </a:p>
        </p:txBody>
      </p:sp>
    </p:spTree>
    <p:extLst>
      <p:ext uri="{BB962C8B-B14F-4D97-AF65-F5344CB8AC3E}">
        <p14:creationId xmlns:p14="http://schemas.microsoft.com/office/powerpoint/2010/main" xmlns="" val="268847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A942AD-BE2C-4AD3-8BAC-94A044052CA9}" type="datetime1">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063817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42B423-EB52-4763-9FE9-8B6CCAF33F80}" type="datetime1">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33824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AE94E8-F9AA-456B-BA5B-1A3201F378E9}" type="datetime1">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066190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xmlns="" id="{FFF65783-C1D7-47FE-92DF-6517D768936B}"/>
              </a:ext>
            </a:extLst>
          </p:cNvPr>
          <p:cNvSpPr>
            <a:spLocks noGrp="1"/>
          </p:cNvSpPr>
          <p:nvPr>
            <p:ph type="dt" sz="half" idx="10"/>
          </p:nvPr>
        </p:nvSpPr>
        <p:spPr/>
        <p:txBody>
          <a:bodyPr/>
          <a:lstStyle>
            <a:lvl1pPr>
              <a:defRPr/>
            </a:lvl1pPr>
          </a:lstStyle>
          <a:p>
            <a:pPr>
              <a:defRPr/>
            </a:pPr>
            <a:fld id="{006F3C3E-B7D1-463D-8C17-18EB6E2F1BF6}"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240B000B-669E-4E8D-859A-276AED8A7C6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736470CF-05A3-48DD-B45C-3CF816C2B644}"/>
              </a:ext>
            </a:extLst>
          </p:cNvPr>
          <p:cNvSpPr>
            <a:spLocks noGrp="1"/>
          </p:cNvSpPr>
          <p:nvPr>
            <p:ph type="sldNum" sz="quarter" idx="12"/>
          </p:nvPr>
        </p:nvSpPr>
        <p:spPr/>
        <p:txBody>
          <a:bodyPr/>
          <a:lstStyle>
            <a:lvl1pPr>
              <a:defRPr/>
            </a:lvl1pPr>
          </a:lstStyle>
          <a:p>
            <a:pPr>
              <a:defRPr/>
            </a:pPr>
            <a:fld id="{237072AC-94D5-4E62-93EC-5D99B7F710CC}" type="slidenum">
              <a:rPr lang="en-US" altLang="en-US"/>
              <a:pPr>
                <a:defRPr/>
              </a:pPr>
              <a:t>‹#›</a:t>
            </a:fld>
            <a:endParaRPr lang="en-US" altLang="en-US"/>
          </a:p>
        </p:txBody>
      </p:sp>
    </p:spTree>
    <p:extLst>
      <p:ext uri="{BB962C8B-B14F-4D97-AF65-F5344CB8AC3E}">
        <p14:creationId xmlns:p14="http://schemas.microsoft.com/office/powerpoint/2010/main" xmlns="" val="3307182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9CBC08D-9E56-4E2F-AB52-90A627D83EFD}"/>
              </a:ext>
            </a:extLst>
          </p:cNvPr>
          <p:cNvSpPr>
            <a:spLocks noGrp="1"/>
          </p:cNvSpPr>
          <p:nvPr>
            <p:ph type="dt" sz="half" idx="10"/>
          </p:nvPr>
        </p:nvSpPr>
        <p:spPr/>
        <p:txBody>
          <a:bodyPr/>
          <a:lstStyle>
            <a:lvl1pPr>
              <a:defRPr/>
            </a:lvl1pPr>
          </a:lstStyle>
          <a:p>
            <a:pPr>
              <a:defRPr/>
            </a:pPr>
            <a:fld id="{AD180522-C5C9-4B98-9444-3E069E5045DB}"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2BD55E8B-C14F-4809-AB90-9476F657F8E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CA3C9934-BA52-46FD-B2C8-19C873AE9C16}"/>
              </a:ext>
            </a:extLst>
          </p:cNvPr>
          <p:cNvSpPr>
            <a:spLocks noGrp="1"/>
          </p:cNvSpPr>
          <p:nvPr>
            <p:ph type="sldNum" sz="quarter" idx="12"/>
          </p:nvPr>
        </p:nvSpPr>
        <p:spPr/>
        <p:txBody>
          <a:bodyPr/>
          <a:lstStyle>
            <a:lvl1pPr>
              <a:defRPr/>
            </a:lvl1pPr>
          </a:lstStyle>
          <a:p>
            <a:pPr>
              <a:defRPr/>
            </a:pPr>
            <a:fld id="{A88CA113-8550-4BF7-9A9B-924503D5F8A5}" type="slidenum">
              <a:rPr lang="en-US" altLang="en-US"/>
              <a:pPr>
                <a:defRPr/>
              </a:pPr>
              <a:t>‹#›</a:t>
            </a:fld>
            <a:endParaRPr lang="en-US" altLang="en-US"/>
          </a:p>
        </p:txBody>
      </p:sp>
    </p:spTree>
    <p:extLst>
      <p:ext uri="{BB962C8B-B14F-4D97-AF65-F5344CB8AC3E}">
        <p14:creationId xmlns:p14="http://schemas.microsoft.com/office/powerpoint/2010/main" xmlns="" val="1850766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6A06306-4EB5-4DBF-A31C-1C4983B0F024}"/>
              </a:ext>
            </a:extLst>
          </p:cNvPr>
          <p:cNvSpPr>
            <a:spLocks noGrp="1"/>
          </p:cNvSpPr>
          <p:nvPr>
            <p:ph type="dt" sz="half" idx="10"/>
          </p:nvPr>
        </p:nvSpPr>
        <p:spPr/>
        <p:txBody>
          <a:bodyPr/>
          <a:lstStyle>
            <a:lvl1pPr>
              <a:defRPr/>
            </a:lvl1pPr>
          </a:lstStyle>
          <a:p>
            <a:pPr>
              <a:defRPr/>
            </a:pPr>
            <a:fld id="{B35349BA-8BF0-4519-9EC0-0150887CCABC}"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86683781-5F3D-4DD3-95ED-1A38003DD8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AD8AE1C0-F044-4127-939C-6322B7A68E00}"/>
              </a:ext>
            </a:extLst>
          </p:cNvPr>
          <p:cNvSpPr>
            <a:spLocks noGrp="1"/>
          </p:cNvSpPr>
          <p:nvPr>
            <p:ph type="sldNum" sz="quarter" idx="12"/>
          </p:nvPr>
        </p:nvSpPr>
        <p:spPr/>
        <p:txBody>
          <a:bodyPr/>
          <a:lstStyle>
            <a:lvl1pPr>
              <a:defRPr/>
            </a:lvl1pPr>
          </a:lstStyle>
          <a:p>
            <a:pPr>
              <a:defRPr/>
            </a:pPr>
            <a:fld id="{1022FFC2-4AD3-4EED-8ABB-3BEC713A957E}" type="slidenum">
              <a:rPr lang="en-US" altLang="en-US"/>
              <a:pPr>
                <a:defRPr/>
              </a:pPr>
              <a:t>‹#›</a:t>
            </a:fld>
            <a:endParaRPr lang="en-US" altLang="en-US"/>
          </a:p>
        </p:txBody>
      </p:sp>
    </p:spTree>
    <p:extLst>
      <p:ext uri="{BB962C8B-B14F-4D97-AF65-F5344CB8AC3E}">
        <p14:creationId xmlns:p14="http://schemas.microsoft.com/office/powerpoint/2010/main" xmlns="" val="3214886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xmlns="" id="{A1A30EEC-6F46-445C-907B-7E1731BF022D}"/>
              </a:ext>
            </a:extLst>
          </p:cNvPr>
          <p:cNvSpPr>
            <a:spLocks noGrp="1"/>
          </p:cNvSpPr>
          <p:nvPr>
            <p:ph type="dt" sz="half" idx="10"/>
          </p:nvPr>
        </p:nvSpPr>
        <p:spPr/>
        <p:txBody>
          <a:bodyPr/>
          <a:lstStyle>
            <a:lvl1pPr>
              <a:defRPr/>
            </a:lvl1pPr>
          </a:lstStyle>
          <a:p>
            <a:pPr>
              <a:defRPr/>
            </a:pPr>
            <a:fld id="{FD393EBC-F241-495C-8DCB-D925477230CB}" type="datetimeFigureOut">
              <a:rPr lang="en-US"/>
              <a:pPr>
                <a:defRPr/>
              </a:pPr>
              <a:t>9/15/2020</a:t>
            </a:fld>
            <a:endParaRPr lang="en-US"/>
          </a:p>
        </p:txBody>
      </p:sp>
      <p:sp>
        <p:nvSpPr>
          <p:cNvPr id="6" name="Footer Placeholder 4">
            <a:extLst>
              <a:ext uri="{FF2B5EF4-FFF2-40B4-BE49-F238E27FC236}">
                <a16:creationId xmlns:a16="http://schemas.microsoft.com/office/drawing/2014/main" xmlns="" id="{3A425DE3-845F-4EDB-9EC8-FF816B4021B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E7054F33-7B0F-477B-AF65-0D5D9996F87C}"/>
              </a:ext>
            </a:extLst>
          </p:cNvPr>
          <p:cNvSpPr>
            <a:spLocks noGrp="1"/>
          </p:cNvSpPr>
          <p:nvPr>
            <p:ph type="sldNum" sz="quarter" idx="12"/>
          </p:nvPr>
        </p:nvSpPr>
        <p:spPr/>
        <p:txBody>
          <a:bodyPr/>
          <a:lstStyle>
            <a:lvl1pPr>
              <a:defRPr/>
            </a:lvl1pPr>
          </a:lstStyle>
          <a:p>
            <a:pPr>
              <a:defRPr/>
            </a:pPr>
            <a:fld id="{7EC185E2-5823-49E0-9478-7F60560DB26C}" type="slidenum">
              <a:rPr lang="en-US" altLang="en-US"/>
              <a:pPr>
                <a:defRPr/>
              </a:pPr>
              <a:t>‹#›</a:t>
            </a:fld>
            <a:endParaRPr lang="en-US" altLang="en-US"/>
          </a:p>
        </p:txBody>
      </p:sp>
    </p:spTree>
    <p:extLst>
      <p:ext uri="{BB962C8B-B14F-4D97-AF65-F5344CB8AC3E}">
        <p14:creationId xmlns:p14="http://schemas.microsoft.com/office/powerpoint/2010/main" xmlns="" val="3515823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xmlns="" id="{849EEB2E-F466-4567-B00B-C7351A047F81}"/>
              </a:ext>
            </a:extLst>
          </p:cNvPr>
          <p:cNvSpPr>
            <a:spLocks noGrp="1"/>
          </p:cNvSpPr>
          <p:nvPr>
            <p:ph type="dt" sz="half" idx="10"/>
          </p:nvPr>
        </p:nvSpPr>
        <p:spPr/>
        <p:txBody>
          <a:bodyPr/>
          <a:lstStyle>
            <a:lvl1pPr>
              <a:defRPr/>
            </a:lvl1pPr>
          </a:lstStyle>
          <a:p>
            <a:pPr>
              <a:defRPr/>
            </a:pPr>
            <a:fld id="{240D7996-27BA-4711-8581-8D1E8A1A0B68}" type="datetimeFigureOut">
              <a:rPr lang="en-US"/>
              <a:pPr>
                <a:defRPr/>
              </a:pPr>
              <a:t>9/15/2020</a:t>
            </a:fld>
            <a:endParaRPr lang="en-US"/>
          </a:p>
        </p:txBody>
      </p:sp>
      <p:sp>
        <p:nvSpPr>
          <p:cNvPr id="8" name="Footer Placeholder 4">
            <a:extLst>
              <a:ext uri="{FF2B5EF4-FFF2-40B4-BE49-F238E27FC236}">
                <a16:creationId xmlns:a16="http://schemas.microsoft.com/office/drawing/2014/main" xmlns="" id="{487E0AD0-10D7-44ED-899D-FF2C6281693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xmlns="" id="{EA708D3C-7EEB-4E3A-A37B-9895A14701D0}"/>
              </a:ext>
            </a:extLst>
          </p:cNvPr>
          <p:cNvSpPr>
            <a:spLocks noGrp="1"/>
          </p:cNvSpPr>
          <p:nvPr>
            <p:ph type="sldNum" sz="quarter" idx="12"/>
          </p:nvPr>
        </p:nvSpPr>
        <p:spPr/>
        <p:txBody>
          <a:bodyPr/>
          <a:lstStyle>
            <a:lvl1pPr>
              <a:defRPr/>
            </a:lvl1pPr>
          </a:lstStyle>
          <a:p>
            <a:pPr>
              <a:defRPr/>
            </a:pPr>
            <a:fld id="{5718B60E-D01B-4497-9375-B56C80B01138}" type="slidenum">
              <a:rPr lang="en-US" altLang="en-US"/>
              <a:pPr>
                <a:defRPr/>
              </a:pPr>
              <a:t>‹#›</a:t>
            </a:fld>
            <a:endParaRPr lang="en-US" altLang="en-US"/>
          </a:p>
        </p:txBody>
      </p:sp>
    </p:spTree>
    <p:extLst>
      <p:ext uri="{BB962C8B-B14F-4D97-AF65-F5344CB8AC3E}">
        <p14:creationId xmlns:p14="http://schemas.microsoft.com/office/powerpoint/2010/main" xmlns="" val="3253949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6513667C-0AF0-42C4-AE53-CA8568C7424D}"/>
              </a:ext>
            </a:extLst>
          </p:cNvPr>
          <p:cNvSpPr>
            <a:spLocks noGrp="1"/>
          </p:cNvSpPr>
          <p:nvPr>
            <p:ph type="dt" sz="half" idx="10"/>
          </p:nvPr>
        </p:nvSpPr>
        <p:spPr/>
        <p:txBody>
          <a:bodyPr/>
          <a:lstStyle>
            <a:lvl1pPr>
              <a:defRPr/>
            </a:lvl1pPr>
          </a:lstStyle>
          <a:p>
            <a:pPr>
              <a:defRPr/>
            </a:pPr>
            <a:fld id="{3114B646-B0D4-4678-AB95-09C278BB1213}" type="datetimeFigureOut">
              <a:rPr lang="en-US"/>
              <a:pPr>
                <a:defRPr/>
              </a:pPr>
              <a:t>9/15/2020</a:t>
            </a:fld>
            <a:endParaRPr lang="en-US"/>
          </a:p>
        </p:txBody>
      </p:sp>
      <p:sp>
        <p:nvSpPr>
          <p:cNvPr id="4" name="Footer Placeholder 4">
            <a:extLst>
              <a:ext uri="{FF2B5EF4-FFF2-40B4-BE49-F238E27FC236}">
                <a16:creationId xmlns:a16="http://schemas.microsoft.com/office/drawing/2014/main" xmlns="" id="{255FF611-D513-42E0-9B18-59B539F49A6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xmlns="" id="{C585AD5B-B41F-4F49-B780-7536963C5B01}"/>
              </a:ext>
            </a:extLst>
          </p:cNvPr>
          <p:cNvSpPr>
            <a:spLocks noGrp="1"/>
          </p:cNvSpPr>
          <p:nvPr>
            <p:ph type="sldNum" sz="quarter" idx="12"/>
          </p:nvPr>
        </p:nvSpPr>
        <p:spPr/>
        <p:txBody>
          <a:bodyPr/>
          <a:lstStyle>
            <a:lvl1pPr>
              <a:defRPr/>
            </a:lvl1pPr>
          </a:lstStyle>
          <a:p>
            <a:pPr>
              <a:defRPr/>
            </a:pPr>
            <a:fld id="{27615AB0-2694-454D-9DB4-CF8253D50457}" type="slidenum">
              <a:rPr lang="en-US" altLang="en-US"/>
              <a:pPr>
                <a:defRPr/>
              </a:pPr>
              <a:t>‹#›</a:t>
            </a:fld>
            <a:endParaRPr lang="en-US" altLang="en-US"/>
          </a:p>
        </p:txBody>
      </p:sp>
    </p:spTree>
    <p:extLst>
      <p:ext uri="{BB962C8B-B14F-4D97-AF65-F5344CB8AC3E}">
        <p14:creationId xmlns:p14="http://schemas.microsoft.com/office/powerpoint/2010/main" xmlns="" val="3213388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xmlns="" id="{C36843A6-40C6-4DDC-9520-E8F8E57EB697}"/>
              </a:ext>
            </a:extLst>
          </p:cNvPr>
          <p:cNvSpPr>
            <a:spLocks noGrp="1"/>
          </p:cNvSpPr>
          <p:nvPr>
            <p:ph type="dt" sz="half" idx="10"/>
          </p:nvPr>
        </p:nvSpPr>
        <p:spPr/>
        <p:txBody>
          <a:bodyPr/>
          <a:lstStyle>
            <a:lvl1pPr>
              <a:defRPr/>
            </a:lvl1pPr>
          </a:lstStyle>
          <a:p>
            <a:pPr>
              <a:defRPr/>
            </a:pPr>
            <a:fld id="{9070E53F-74F6-4F51-8628-B16A72E00E66}" type="datetimeFigureOut">
              <a:rPr lang="en-US"/>
              <a:pPr>
                <a:defRPr/>
              </a:pPr>
              <a:t>9/15/2020</a:t>
            </a:fld>
            <a:endParaRPr lang="en-US"/>
          </a:p>
        </p:txBody>
      </p:sp>
      <p:sp>
        <p:nvSpPr>
          <p:cNvPr id="3" name="Footer Placeholder 4">
            <a:extLst>
              <a:ext uri="{FF2B5EF4-FFF2-40B4-BE49-F238E27FC236}">
                <a16:creationId xmlns:a16="http://schemas.microsoft.com/office/drawing/2014/main" xmlns="" id="{0DCD21BA-227D-41C3-A0DA-4A8F9591269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xmlns="" id="{8DDCF877-2A29-4302-B5C0-94C196F0F3CA}"/>
              </a:ext>
            </a:extLst>
          </p:cNvPr>
          <p:cNvSpPr>
            <a:spLocks noGrp="1"/>
          </p:cNvSpPr>
          <p:nvPr>
            <p:ph type="sldNum" sz="quarter" idx="12"/>
          </p:nvPr>
        </p:nvSpPr>
        <p:spPr/>
        <p:txBody>
          <a:bodyPr/>
          <a:lstStyle>
            <a:lvl1pPr>
              <a:defRPr/>
            </a:lvl1pPr>
          </a:lstStyle>
          <a:p>
            <a:pPr>
              <a:defRPr/>
            </a:pPr>
            <a:fld id="{08DDD8BE-6FB6-4C2D-BDEE-D23C2FE5BDF7}" type="slidenum">
              <a:rPr lang="en-US" altLang="en-US"/>
              <a:pPr>
                <a:defRPr/>
              </a:pPr>
              <a:t>‹#›</a:t>
            </a:fld>
            <a:endParaRPr lang="en-US" altLang="en-US"/>
          </a:p>
        </p:txBody>
      </p:sp>
    </p:spTree>
    <p:extLst>
      <p:ext uri="{BB962C8B-B14F-4D97-AF65-F5344CB8AC3E}">
        <p14:creationId xmlns:p14="http://schemas.microsoft.com/office/powerpoint/2010/main" xmlns="" val="1890906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DAD32EBF-8B91-4F4D-9E31-9DD653FAD0AE}"/>
              </a:ext>
            </a:extLst>
          </p:cNvPr>
          <p:cNvSpPr>
            <a:spLocks noGrp="1"/>
          </p:cNvSpPr>
          <p:nvPr>
            <p:ph type="dt" sz="half" idx="10"/>
          </p:nvPr>
        </p:nvSpPr>
        <p:spPr/>
        <p:txBody>
          <a:bodyPr/>
          <a:lstStyle>
            <a:lvl1pPr>
              <a:defRPr/>
            </a:lvl1pPr>
          </a:lstStyle>
          <a:p>
            <a:pPr>
              <a:defRPr/>
            </a:pPr>
            <a:fld id="{20BA26BF-40FB-415A-AC6C-AF63D08B5270}" type="datetimeFigureOut">
              <a:rPr lang="en-US"/>
              <a:pPr>
                <a:defRPr/>
              </a:pPr>
              <a:t>9/15/2020</a:t>
            </a:fld>
            <a:endParaRPr lang="en-US"/>
          </a:p>
        </p:txBody>
      </p:sp>
      <p:sp>
        <p:nvSpPr>
          <p:cNvPr id="6" name="Footer Placeholder 4">
            <a:extLst>
              <a:ext uri="{FF2B5EF4-FFF2-40B4-BE49-F238E27FC236}">
                <a16:creationId xmlns:a16="http://schemas.microsoft.com/office/drawing/2014/main" xmlns="" id="{7BF5B113-DB9C-45BF-862E-48458CB1C2D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99B3BB55-9A9D-459A-9FD2-7998464A1501}"/>
              </a:ext>
            </a:extLst>
          </p:cNvPr>
          <p:cNvSpPr>
            <a:spLocks noGrp="1"/>
          </p:cNvSpPr>
          <p:nvPr>
            <p:ph type="sldNum" sz="quarter" idx="12"/>
          </p:nvPr>
        </p:nvSpPr>
        <p:spPr/>
        <p:txBody>
          <a:bodyPr/>
          <a:lstStyle>
            <a:lvl1pPr>
              <a:defRPr/>
            </a:lvl1pPr>
          </a:lstStyle>
          <a:p>
            <a:pPr>
              <a:defRPr/>
            </a:pPr>
            <a:fld id="{F148E5F3-05E3-421D-8ACD-6B5FC926A9ED}" type="slidenum">
              <a:rPr lang="en-US" altLang="en-US"/>
              <a:pPr>
                <a:defRPr/>
              </a:pPr>
              <a:t>‹#›</a:t>
            </a:fld>
            <a:endParaRPr lang="en-US" altLang="en-US"/>
          </a:p>
        </p:txBody>
      </p:sp>
    </p:spTree>
    <p:extLst>
      <p:ext uri="{BB962C8B-B14F-4D97-AF65-F5344CB8AC3E}">
        <p14:creationId xmlns:p14="http://schemas.microsoft.com/office/powerpoint/2010/main" xmlns="" val="3433989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C3951A-BF86-4188-AD02-72E2FEBDF4CC}" type="datetime1">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171362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xmlns="" id="{4F959085-9377-4157-AA79-34E0B375DA79}"/>
              </a:ext>
            </a:extLst>
          </p:cNvPr>
          <p:cNvSpPr>
            <a:spLocks noGrp="1"/>
          </p:cNvSpPr>
          <p:nvPr>
            <p:ph type="dt" sz="half" idx="10"/>
          </p:nvPr>
        </p:nvSpPr>
        <p:spPr/>
        <p:txBody>
          <a:bodyPr/>
          <a:lstStyle>
            <a:lvl1pPr>
              <a:defRPr/>
            </a:lvl1pPr>
          </a:lstStyle>
          <a:p>
            <a:pPr>
              <a:defRPr/>
            </a:pPr>
            <a:fld id="{3F05B6E0-D3B5-4958-9289-2892C1017443}" type="datetimeFigureOut">
              <a:rPr lang="en-US"/>
              <a:pPr>
                <a:defRPr/>
              </a:pPr>
              <a:t>9/15/2020</a:t>
            </a:fld>
            <a:endParaRPr lang="en-US"/>
          </a:p>
        </p:txBody>
      </p:sp>
      <p:sp>
        <p:nvSpPr>
          <p:cNvPr id="6" name="Footer Placeholder 4">
            <a:extLst>
              <a:ext uri="{FF2B5EF4-FFF2-40B4-BE49-F238E27FC236}">
                <a16:creationId xmlns:a16="http://schemas.microsoft.com/office/drawing/2014/main" xmlns="" id="{72A6FEBD-581F-43A1-AC8F-952A059CA3E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xmlns="" id="{8383155F-542C-45B9-9B52-A2443855BBB8}"/>
              </a:ext>
            </a:extLst>
          </p:cNvPr>
          <p:cNvSpPr>
            <a:spLocks noGrp="1"/>
          </p:cNvSpPr>
          <p:nvPr>
            <p:ph type="sldNum" sz="quarter" idx="12"/>
          </p:nvPr>
        </p:nvSpPr>
        <p:spPr/>
        <p:txBody>
          <a:bodyPr/>
          <a:lstStyle>
            <a:lvl1pPr>
              <a:defRPr/>
            </a:lvl1pPr>
          </a:lstStyle>
          <a:p>
            <a:pPr>
              <a:defRPr/>
            </a:pPr>
            <a:fld id="{5F40E0D6-8EF0-439B-BB60-8BC54379DFFE}" type="slidenum">
              <a:rPr lang="en-US" altLang="en-US"/>
              <a:pPr>
                <a:defRPr/>
              </a:pPr>
              <a:t>‹#›</a:t>
            </a:fld>
            <a:endParaRPr lang="en-US" altLang="en-US"/>
          </a:p>
        </p:txBody>
      </p:sp>
    </p:spTree>
    <p:extLst>
      <p:ext uri="{BB962C8B-B14F-4D97-AF65-F5344CB8AC3E}">
        <p14:creationId xmlns:p14="http://schemas.microsoft.com/office/powerpoint/2010/main" xmlns="" val="2771772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449E17-1119-40AE-9E3B-D382B13C3F4D}"/>
              </a:ext>
            </a:extLst>
          </p:cNvPr>
          <p:cNvSpPr>
            <a:spLocks noGrp="1"/>
          </p:cNvSpPr>
          <p:nvPr>
            <p:ph type="dt" sz="half" idx="10"/>
          </p:nvPr>
        </p:nvSpPr>
        <p:spPr/>
        <p:txBody>
          <a:bodyPr/>
          <a:lstStyle>
            <a:lvl1pPr>
              <a:defRPr/>
            </a:lvl1pPr>
          </a:lstStyle>
          <a:p>
            <a:pPr>
              <a:defRPr/>
            </a:pPr>
            <a:fld id="{240D3494-D74A-48EA-A2EF-29D6D591186B}"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E5FB2DF9-059C-44B0-9C46-0365D36CDF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61172B5D-C848-4112-8A50-DF00FAE40C68}"/>
              </a:ext>
            </a:extLst>
          </p:cNvPr>
          <p:cNvSpPr>
            <a:spLocks noGrp="1"/>
          </p:cNvSpPr>
          <p:nvPr>
            <p:ph type="sldNum" sz="quarter" idx="12"/>
          </p:nvPr>
        </p:nvSpPr>
        <p:spPr/>
        <p:txBody>
          <a:bodyPr/>
          <a:lstStyle>
            <a:lvl1pPr>
              <a:defRPr/>
            </a:lvl1pPr>
          </a:lstStyle>
          <a:p>
            <a:pPr>
              <a:defRPr/>
            </a:pPr>
            <a:fld id="{826043E3-2BF3-4AC0-B746-9F61C7CB457E}" type="slidenum">
              <a:rPr lang="en-US" altLang="en-US"/>
              <a:pPr>
                <a:defRPr/>
              </a:pPr>
              <a:t>‹#›</a:t>
            </a:fld>
            <a:endParaRPr lang="en-US" altLang="en-US"/>
          </a:p>
        </p:txBody>
      </p:sp>
    </p:spTree>
    <p:extLst>
      <p:ext uri="{BB962C8B-B14F-4D97-AF65-F5344CB8AC3E}">
        <p14:creationId xmlns:p14="http://schemas.microsoft.com/office/powerpoint/2010/main" xmlns="" val="2923310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2895B41-D94D-45A1-BCD4-6817A511E408}"/>
              </a:ext>
            </a:extLst>
          </p:cNvPr>
          <p:cNvSpPr>
            <a:spLocks noGrp="1"/>
          </p:cNvSpPr>
          <p:nvPr>
            <p:ph type="dt" sz="half" idx="10"/>
          </p:nvPr>
        </p:nvSpPr>
        <p:spPr/>
        <p:txBody>
          <a:bodyPr/>
          <a:lstStyle>
            <a:lvl1pPr>
              <a:defRPr/>
            </a:lvl1pPr>
          </a:lstStyle>
          <a:p>
            <a:pPr>
              <a:defRPr/>
            </a:pPr>
            <a:fld id="{6F5E071F-1AC2-4A2B-82A7-3B75B8393096}"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C85F9F52-1DBD-4498-B4C9-2272BD0A7C8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AB781735-FE47-4ADF-AA41-D44CBE4F68B1}"/>
              </a:ext>
            </a:extLst>
          </p:cNvPr>
          <p:cNvSpPr>
            <a:spLocks noGrp="1"/>
          </p:cNvSpPr>
          <p:nvPr>
            <p:ph type="sldNum" sz="quarter" idx="12"/>
          </p:nvPr>
        </p:nvSpPr>
        <p:spPr/>
        <p:txBody>
          <a:bodyPr/>
          <a:lstStyle>
            <a:lvl1pPr>
              <a:defRPr/>
            </a:lvl1pPr>
          </a:lstStyle>
          <a:p>
            <a:pPr>
              <a:defRPr/>
            </a:pPr>
            <a:fld id="{B6E75EE7-98DE-4386-A0BA-81E32C64015D}" type="slidenum">
              <a:rPr lang="en-US" altLang="en-US"/>
              <a:pPr>
                <a:defRPr/>
              </a:pPr>
              <a:t>‹#›</a:t>
            </a:fld>
            <a:endParaRPr lang="en-US" altLang="en-US"/>
          </a:p>
        </p:txBody>
      </p:sp>
    </p:spTree>
    <p:extLst>
      <p:ext uri="{BB962C8B-B14F-4D97-AF65-F5344CB8AC3E}">
        <p14:creationId xmlns:p14="http://schemas.microsoft.com/office/powerpoint/2010/main" xmlns="" val="51393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D94E77-9FC7-44E8-ABE9-E652975C2732}" type="datetime1">
              <a:rPr lang="en-US" smtClean="0"/>
              <a:pPr/>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261560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806CA9-EEC9-4F5C-85CB-1C3D48018AA1}" type="datetime1">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160065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7CA66B-8C7D-4796-B355-F7171D89949E}" type="datetime1">
              <a:rPr lang="en-US" smtClean="0"/>
              <a:pPr/>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7405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2DA985-EB05-47B3-AD8D-8239C9289D76}" type="datetime1">
              <a:rPr lang="en-US" smtClean="0"/>
              <a:pPr/>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37867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466B1-1E4B-45A1-9842-D15A569C6D15}" type="datetime1">
              <a:rPr lang="en-US" smtClean="0"/>
              <a:pPr/>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68906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EFF10B-256C-44BC-8AE8-2370F1EA7BEF}" type="datetime1">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2608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C461A3-2C66-4F69-98C2-7762588525EA}" type="datetime1">
              <a:rPr lang="en-US" smtClean="0"/>
              <a:pPr/>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8355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C4890B-AF0C-43D9-8F86-3795D1D267E2}" type="datetime1">
              <a:rPr lang="en-US" smtClean="0"/>
              <a:pPr/>
              <a:t>9/15/2020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3872789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xmlns="" id="{4DF6A6CC-BA5F-4DEA-93CC-7C851682AF9B}"/>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xmlns="" id="{60409087-C253-4DA0-BB0F-5328BC8DB1DE}"/>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D6F124E0-A0DC-43DC-BE32-5ECD0AE051BB}"/>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8CF03B81-2DFD-4914-AEA9-A593EB283907}" type="datetimeFigureOut">
              <a:rPr lang="en-US"/>
              <a:pPr>
                <a:defRPr/>
              </a:pPr>
              <a:t>9/15/2020</a:t>
            </a:fld>
            <a:endParaRPr lang="en-US"/>
          </a:p>
        </p:txBody>
      </p:sp>
      <p:sp>
        <p:nvSpPr>
          <p:cNvPr id="5" name="Footer Placeholder 4">
            <a:extLst>
              <a:ext uri="{FF2B5EF4-FFF2-40B4-BE49-F238E27FC236}">
                <a16:creationId xmlns:a16="http://schemas.microsoft.com/office/drawing/2014/main" xmlns="" id="{48C364DC-EE26-49AD-BC8F-D6BA043AE752}"/>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xmlns="" id="{6E71F8A1-EA9F-4586-9973-6AC2363857C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6A0FB50B-3192-4FEE-A02B-E96D11107F2C}" type="slidenum">
              <a:rPr lang="en-US" altLang="en-US"/>
              <a:pPr>
                <a:defRPr/>
              </a:pPr>
              <a:t>‹#›</a:t>
            </a:fld>
            <a:endParaRPr lang="en-US" altLang="en-US"/>
          </a:p>
        </p:txBody>
      </p:sp>
    </p:spTree>
    <p:extLst>
      <p:ext uri="{BB962C8B-B14F-4D97-AF65-F5344CB8AC3E}">
        <p14:creationId xmlns:p14="http://schemas.microsoft.com/office/powerpoint/2010/main" xmlns="" val="180705883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png"/>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6406" y="195536"/>
            <a:ext cx="11282362"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1752600" y="3048000"/>
            <a:ext cx="7620000" cy="2308324"/>
          </a:xfrm>
          <a:prstGeom prst="rect">
            <a:avLst/>
          </a:prstGeom>
        </p:spPr>
        <p:txBody>
          <a:bodyPr wrap="square">
            <a:spAutoFit/>
          </a:bodyPr>
          <a:lstStyle/>
          <a:p>
            <a:r>
              <a:rPr lang="en-IN" sz="3600" b="1" dirty="0">
                <a:latin typeface="Times New Roman" pitchFamily="18" charset="0"/>
                <a:cs typeface="Times New Roman" pitchFamily="18" charset="0"/>
              </a:rPr>
              <a:t>Subject Code: </a:t>
            </a:r>
            <a:r>
              <a:rPr lang="en-US" sz="3600" b="1" dirty="0">
                <a:latin typeface="Times New Roman" pitchFamily="18" charset="0"/>
                <a:cs typeface="Times New Roman" pitchFamily="18" charset="0"/>
              </a:rPr>
              <a:t>SCSA1303</a:t>
            </a:r>
            <a:r>
              <a:rPr lang="en-IN" sz="3600" b="1" dirty="0">
                <a:latin typeface="Times New Roman" pitchFamily="18" charset="0"/>
                <a:cs typeface="Times New Roman" pitchFamily="18" charset="0"/>
              </a:rPr>
              <a:t> </a:t>
            </a:r>
            <a:br>
              <a:rPr lang="en-IN" sz="3600" b="1" dirty="0">
                <a:latin typeface="Times New Roman" pitchFamily="18" charset="0"/>
                <a:cs typeface="Times New Roman" pitchFamily="18" charset="0"/>
              </a:rPr>
            </a:br>
            <a:r>
              <a:rPr lang="en-IN" sz="3600" b="1" dirty="0">
                <a:latin typeface="Times New Roman" pitchFamily="18" charset="0"/>
                <a:cs typeface="Times New Roman" pitchFamily="18" charset="0"/>
              </a:rPr>
              <a:t>Subject Name: </a:t>
            </a:r>
            <a:r>
              <a:rPr lang="en-US" sz="3600" b="1" dirty="0">
                <a:latin typeface="Times New Roman" pitchFamily="18" charset="0"/>
                <a:cs typeface="Times New Roman" pitchFamily="18" charset="0"/>
              </a:rPr>
              <a:t>Software Engineering</a:t>
            </a:r>
          </a:p>
          <a:p>
            <a:r>
              <a:rPr lang="en-IN" sz="3600" b="1" dirty="0" smtClean="0">
                <a:latin typeface="Times New Roman" pitchFamily="18" charset="0"/>
                <a:cs typeface="Times New Roman" pitchFamily="18" charset="0"/>
              </a:rPr>
              <a:t> </a:t>
            </a:r>
            <a:r>
              <a:rPr lang="en-IN" sz="3600" b="1" dirty="0">
                <a:latin typeface="Times New Roman" pitchFamily="18" charset="0"/>
                <a:cs typeface="Times New Roman" pitchFamily="18" charset="0"/>
              </a:rPr>
              <a:t/>
            </a:r>
            <a:br>
              <a:rPr lang="en-IN"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5486401"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Reason for Mismatch in the end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product from Customer Expectation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A3A3A"/>
              </a:solidFill>
              <a:effectLst/>
              <a:uLnTx/>
              <a:uFillTx/>
              <a:latin typeface="Work Sans"/>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3A3A3A"/>
                </a:solidFill>
                <a:effectLst/>
                <a:uLnTx/>
                <a:uFillTx/>
                <a:latin typeface="Work Sans"/>
                <a:ea typeface="+mn-ea"/>
                <a:cs typeface="+mn-cs"/>
              </a:rPr>
              <a:t>Incorrect implementation of customer requirements, faulty design, a wrong understanding of customer requirements by programmers and quality team, etc.</a:t>
            </a:r>
            <a:endPar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FD73FEEF-BD74-4610-8F65-4A5B75656F75}"/>
              </a:ext>
            </a:extLst>
          </p:cNvPr>
          <p:cNvPicPr>
            <a:picLocks noChangeAspect="1"/>
          </p:cNvPicPr>
          <p:nvPr/>
        </p:nvPicPr>
        <p:blipFill>
          <a:blip r:embed="rId3"/>
          <a:stretch>
            <a:fillRect/>
          </a:stretch>
        </p:blipFill>
        <p:spPr>
          <a:xfrm>
            <a:off x="6266305" y="1957973"/>
            <a:ext cx="5486400" cy="4398380"/>
          </a:xfrm>
          <a:prstGeom prst="rect">
            <a:avLst/>
          </a:prstGeom>
        </p:spPr>
      </p:pic>
    </p:spTree>
    <p:extLst>
      <p:ext uri="{BB962C8B-B14F-4D97-AF65-F5344CB8AC3E}">
        <p14:creationId xmlns:p14="http://schemas.microsoft.com/office/powerpoint/2010/main" xmlns="" val="1261543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xmlns="" id="{0ACBD1E6-EA44-4F1A-A7D8-2625AC1C4B37}"/>
              </a:ext>
            </a:extLst>
          </p:cNvPr>
          <p:cNvSpPr>
            <a:spLocks noGrp="1"/>
          </p:cNvSpPr>
          <p:nvPr>
            <p:ph type="title"/>
          </p:nvPr>
        </p:nvSpPr>
        <p:spPr>
          <a:xfrm>
            <a:off x="76200" y="20574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validation</a:t>
            </a:r>
            <a:endParaRPr lang="en-US" altLang="en-US" sz="2400" b="1" dirty="0">
              <a:solidFill>
                <a:srgbClr val="0000FF"/>
              </a:solidFill>
              <a:cs typeface="Times New Roman" panose="02020603050405020304" pitchFamily="18" charset="0"/>
            </a:endParaRPr>
          </a:p>
        </p:txBody>
      </p:sp>
      <p:pic>
        <p:nvPicPr>
          <p:cNvPr id="24579" name="Content Placeholder 3" descr="Requirements-Validation.jpg">
            <a:extLst>
              <a:ext uri="{FF2B5EF4-FFF2-40B4-BE49-F238E27FC236}">
                <a16:creationId xmlns:a16="http://schemas.microsoft.com/office/drawing/2014/main" xmlns="" id="{31BF08C3-410F-45B9-964B-9D439D20C5BD}"/>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981200" y="3505200"/>
            <a:ext cx="8229600" cy="2743200"/>
          </a:xfrm>
        </p:spPr>
      </p:pic>
      <p:pic>
        <p:nvPicPr>
          <p:cNvPr id="3" name="Picture 2">
            <a:extLst>
              <a:ext uri="{FF2B5EF4-FFF2-40B4-BE49-F238E27FC236}">
                <a16:creationId xmlns:a16="http://schemas.microsoft.com/office/drawing/2014/main" xmlns="" id="{6899E6C7-5EA3-4C64-99BC-46042230133F}"/>
              </a:ext>
            </a:extLst>
          </p:cNvPr>
          <p:cNvPicPr>
            <a:picLocks noChangeAspect="1"/>
          </p:cNvPicPr>
          <p:nvPr/>
        </p:nvPicPr>
        <p:blipFill>
          <a:blip r:embed="rId3"/>
          <a:stretch>
            <a:fillRect/>
          </a:stretch>
        </p:blipFill>
        <p:spPr>
          <a:xfrm>
            <a:off x="1676400" y="664290"/>
            <a:ext cx="9144793" cy="1335140"/>
          </a:xfrm>
          <a:prstGeom prst="rect">
            <a:avLst/>
          </a:prstGeom>
        </p:spPr>
      </p:pic>
    </p:spTree>
    <p:extLst>
      <p:ext uri="{BB962C8B-B14F-4D97-AF65-F5344CB8AC3E}">
        <p14:creationId xmlns:p14="http://schemas.microsoft.com/office/powerpoint/2010/main" xmlns="" val="3015273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management</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504950" y="2726479"/>
            <a:ext cx="9467850" cy="4525963"/>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Requirement management is the process of managing changing requirements during the requirements engineering process and system development.</a:t>
            </a:r>
          </a:p>
          <a:p>
            <a:pPr algn="just" eaLnBrk="1" hangingPunct="1">
              <a:buFont typeface="Wingdings" panose="05000000000000000000" pitchFamily="2" charset="2"/>
              <a:buChar char="Ø"/>
            </a:pPr>
            <a:r>
              <a:rPr lang="en-US" sz="2400" dirty="0">
                <a:cs typeface="Times New Roman" panose="02020603050405020304" pitchFamily="18" charset="0"/>
              </a:rPr>
              <a:t>New requirements emerge during the process as business needs a change, and a better understanding of the system is developed.</a:t>
            </a:r>
          </a:p>
          <a:p>
            <a:pPr algn="just" eaLnBrk="1" hangingPunct="1">
              <a:buFont typeface="Wingdings" panose="05000000000000000000" pitchFamily="2" charset="2"/>
              <a:buChar char="Ø"/>
            </a:pPr>
            <a:r>
              <a:rPr lang="en-US" sz="2400" dirty="0">
                <a:cs typeface="Times New Roman" panose="02020603050405020304" pitchFamily="18" charset="0"/>
              </a:rPr>
              <a:t>The priority of requirements from different viewpoints changes during development process.</a:t>
            </a:r>
          </a:p>
          <a:p>
            <a:pPr algn="just" eaLnBrk="1" hangingPunct="1">
              <a:buFont typeface="Wingdings" panose="05000000000000000000" pitchFamily="2" charset="2"/>
              <a:buChar char="Ø"/>
            </a:pPr>
            <a:r>
              <a:rPr lang="en-US" sz="2400" dirty="0">
                <a:cs typeface="Times New Roman" panose="02020603050405020304" pitchFamily="18" charset="0"/>
              </a:rPr>
              <a:t>The business and technical environment of the system changes during the development.</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management</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524000" y="2667001"/>
            <a:ext cx="9525000" cy="3962400"/>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Once requirements have been identified, traceability tables are developed. Among many possible traceability tables are the following</a:t>
            </a:r>
          </a:p>
          <a:p>
            <a:pPr algn="just" eaLnBrk="1" hangingPunct="1">
              <a:buFont typeface="Wingdings" panose="05000000000000000000" pitchFamily="2" charset="2"/>
              <a:buChar char="Ø"/>
            </a:pPr>
            <a:r>
              <a:rPr lang="en-US" sz="2400" b="1" dirty="0">
                <a:solidFill>
                  <a:srgbClr val="FF0000"/>
                </a:solidFill>
                <a:cs typeface="Times New Roman" panose="02020603050405020304" pitchFamily="18" charset="0"/>
              </a:rPr>
              <a:t>Features traceability table</a:t>
            </a:r>
            <a:r>
              <a:rPr lang="en-US" sz="2400" dirty="0">
                <a:cs typeface="Times New Roman" panose="02020603050405020304" pitchFamily="18" charset="0"/>
              </a:rPr>
              <a:t>: shows how requirements relate to important customer observable system/product features.</a:t>
            </a:r>
          </a:p>
          <a:p>
            <a:pPr algn="just" eaLnBrk="1" hangingPunct="1">
              <a:buFont typeface="Wingdings" panose="05000000000000000000" pitchFamily="2" charset="2"/>
              <a:buChar char="Ø"/>
            </a:pPr>
            <a:r>
              <a:rPr lang="en-US" sz="2400" b="1" dirty="0">
                <a:solidFill>
                  <a:srgbClr val="FF0000"/>
                </a:solidFill>
                <a:cs typeface="Times New Roman" panose="02020603050405020304" pitchFamily="18" charset="0"/>
              </a:rPr>
              <a:t>Source Traceability Table</a:t>
            </a:r>
            <a:r>
              <a:rPr lang="en-US" sz="2400" dirty="0">
                <a:cs typeface="Times New Roman" panose="02020603050405020304" pitchFamily="18" charset="0"/>
              </a:rPr>
              <a:t>: Identifies the source of each requirement.</a:t>
            </a:r>
          </a:p>
          <a:p>
            <a:pPr algn="just" eaLnBrk="1" hangingPunct="1">
              <a:buFont typeface="Wingdings" panose="05000000000000000000" pitchFamily="2" charset="2"/>
              <a:buChar char="Ø"/>
            </a:pPr>
            <a:r>
              <a:rPr lang="en-US" sz="2400" b="1" dirty="0">
                <a:solidFill>
                  <a:srgbClr val="FF0000"/>
                </a:solidFill>
                <a:cs typeface="Times New Roman" panose="02020603050405020304" pitchFamily="18" charset="0"/>
              </a:rPr>
              <a:t>Dependency Traceability Table</a:t>
            </a:r>
            <a:r>
              <a:rPr lang="en-US" sz="2400" dirty="0">
                <a:cs typeface="Times New Roman" panose="02020603050405020304" pitchFamily="18" charset="0"/>
              </a:rPr>
              <a:t>: Identifies how requirements are related to one another</a:t>
            </a:r>
          </a:p>
          <a:p>
            <a:pPr algn="just" eaLnBrk="1" hangingPunct="1">
              <a:buFont typeface="Wingdings" panose="05000000000000000000" pitchFamily="2" charset="2"/>
              <a:buChar char="Ø"/>
            </a:pPr>
            <a:r>
              <a:rPr lang="en-US" sz="2400" b="1" dirty="0">
                <a:solidFill>
                  <a:srgbClr val="FF0000"/>
                </a:solidFill>
                <a:cs typeface="Times New Roman" panose="02020603050405020304" pitchFamily="18" charset="0"/>
              </a:rPr>
              <a:t>Subsystem traceability table</a:t>
            </a:r>
            <a:r>
              <a:rPr lang="en-US" sz="2400" dirty="0">
                <a:cs typeface="Times New Roman" panose="02020603050405020304" pitchFamily="18" charset="0"/>
              </a:rPr>
              <a:t>: Categorizes requirements by the subsystems that they govern.</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4247327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management</a:t>
            </a:r>
            <a:endParaRPr lang="en-US" altLang="en-US" sz="2400" b="1" dirty="0"/>
          </a:p>
        </p:txBody>
      </p:sp>
      <p:pic>
        <p:nvPicPr>
          <p:cNvPr id="4" name="Content Placeholder 3">
            <a:extLst>
              <a:ext uri="{FF2B5EF4-FFF2-40B4-BE49-F238E27FC236}">
                <a16:creationId xmlns:a16="http://schemas.microsoft.com/office/drawing/2014/main" xmlns="" id="{1ECB1478-93F5-4E4E-BE81-E111728FA2AB}"/>
              </a:ext>
            </a:extLst>
          </p:cNvPr>
          <p:cNvPicPr>
            <a:picLocks noGrp="1" noChangeAspect="1"/>
          </p:cNvPicPr>
          <p:nvPr>
            <p:ph idx="1"/>
          </p:nvPr>
        </p:nvPicPr>
        <p:blipFill>
          <a:blip r:embed="rId2"/>
          <a:stretch>
            <a:fillRect/>
          </a:stretch>
        </p:blipFill>
        <p:spPr>
          <a:xfrm>
            <a:off x="2895600" y="2362200"/>
            <a:ext cx="7667625" cy="4410075"/>
          </a:xfrm>
        </p:spPr>
      </p:pic>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3"/>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1262113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xmlns="" id="{21716479-294D-4A94-8271-6C1DCCB6B438}"/>
              </a:ext>
            </a:extLst>
          </p:cNvPr>
          <p:cNvSpPr>
            <a:spLocks noGrp="1"/>
          </p:cNvSpPr>
          <p:nvPr>
            <p:ph type="title"/>
          </p:nvPr>
        </p:nvSpPr>
        <p:spPr>
          <a:xfrm>
            <a:off x="30480" y="1752600"/>
            <a:ext cx="8229600" cy="868363"/>
          </a:xfrm>
        </p:spPr>
        <p:txBody>
          <a:bodyPr/>
          <a:lstStyle/>
          <a:p>
            <a:pPr algn="l" eaLnBrk="1" hangingPunct="1"/>
            <a:r>
              <a:rPr lang="en-GB" altLang="en-US" sz="2400" b="1" dirty="0">
                <a:solidFill>
                  <a:srgbClr val="0000FF"/>
                </a:solidFill>
                <a:cs typeface="Times New Roman" panose="02020603050405020304" pitchFamily="18" charset="0"/>
              </a:rPr>
              <a:t>Requirements management</a:t>
            </a:r>
            <a:endParaRPr lang="en-US" altLang="en-US" sz="2400" b="1" dirty="0"/>
          </a:p>
        </p:txBody>
      </p:sp>
      <p:pic>
        <p:nvPicPr>
          <p:cNvPr id="26627" name="Content Placeholder 3" descr="requirement-change-management-6-638.jpg">
            <a:extLst>
              <a:ext uri="{FF2B5EF4-FFF2-40B4-BE49-F238E27FC236}">
                <a16:creationId xmlns:a16="http://schemas.microsoft.com/office/drawing/2014/main" xmlns="" id="{B489E9D0-00E2-4721-9E7A-427286E9F8D7}"/>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962400" y="1295400"/>
            <a:ext cx="7239000" cy="5435600"/>
          </a:xfrm>
        </p:spPr>
      </p:pic>
      <p:pic>
        <p:nvPicPr>
          <p:cNvPr id="3" name="Picture 2">
            <a:extLst>
              <a:ext uri="{FF2B5EF4-FFF2-40B4-BE49-F238E27FC236}">
                <a16:creationId xmlns:a16="http://schemas.microsoft.com/office/drawing/2014/main" xmlns="" id="{7208309C-374B-4B36-844C-A6E12253AA22}"/>
              </a:ext>
            </a:extLst>
          </p:cNvPr>
          <p:cNvPicPr>
            <a:picLocks noChangeAspect="1"/>
          </p:cNvPicPr>
          <p:nvPr/>
        </p:nvPicPr>
        <p:blipFill>
          <a:blip r:embed="rId3"/>
          <a:stretch>
            <a:fillRect/>
          </a:stretch>
        </p:blipFill>
        <p:spPr>
          <a:xfrm>
            <a:off x="1523603" y="427620"/>
            <a:ext cx="9144793" cy="133514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Facilitated Application Specification Technique(FAST)</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524000" y="2590800"/>
            <a:ext cx="10058400" cy="4525963"/>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This approach encourages the creation of a joint team of customers and developers who work together to identify the problem, propose elements of the solution, negotiate different approaches and specify a preliminary set of solution requirements.</a:t>
            </a:r>
          </a:p>
          <a:p>
            <a:pPr algn="just" eaLnBrk="1" hangingPunct="1">
              <a:buFont typeface="Wingdings" panose="05000000000000000000" pitchFamily="2" charset="2"/>
              <a:buChar char="Ø"/>
            </a:pPr>
            <a:r>
              <a:rPr lang="en-US" sz="2400" dirty="0">
                <a:cs typeface="Times New Roman" panose="02020603050405020304" pitchFamily="18" charset="0"/>
              </a:rPr>
              <a:t>The basic Guidelines:</a:t>
            </a:r>
          </a:p>
          <a:p>
            <a:pPr lvl="1" algn="just" eaLnBrk="1" hangingPunct="1">
              <a:buFont typeface="Wingdings" panose="05000000000000000000" pitchFamily="2" charset="2"/>
              <a:buChar char="Ø"/>
            </a:pPr>
            <a:r>
              <a:rPr lang="en-US" sz="2000" dirty="0">
                <a:cs typeface="Times New Roman" panose="02020603050405020304" pitchFamily="18" charset="0"/>
              </a:rPr>
              <a:t>A meeting is conducted at a neutral site and attended by both software engineers and customers.</a:t>
            </a:r>
          </a:p>
          <a:p>
            <a:pPr lvl="1" algn="just" eaLnBrk="1" hangingPunct="1">
              <a:buFont typeface="Wingdings" panose="05000000000000000000" pitchFamily="2" charset="2"/>
              <a:buChar char="Ø"/>
            </a:pPr>
            <a:r>
              <a:rPr lang="en-US" sz="2000" dirty="0">
                <a:cs typeface="Times New Roman" panose="02020603050405020304" pitchFamily="18" charset="0"/>
              </a:rPr>
              <a:t>Rules for preparation and participation are established</a:t>
            </a:r>
          </a:p>
          <a:p>
            <a:pPr lvl="1" algn="just" eaLnBrk="1" hangingPunct="1">
              <a:buFont typeface="Wingdings" panose="05000000000000000000" pitchFamily="2" charset="2"/>
              <a:buChar char="Ø"/>
            </a:pPr>
            <a:r>
              <a:rPr lang="en-US" sz="2000" dirty="0">
                <a:cs typeface="Times New Roman" panose="02020603050405020304" pitchFamily="18" charset="0"/>
              </a:rPr>
              <a:t>An agenda is suggested that is formal enough to cover all important points but informal enough to encourage the free flow of ideas.</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3644710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Facilitated Application Specification Technique(FAST)</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524000" y="2819400"/>
            <a:ext cx="10058400" cy="4525963"/>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A facilitator(can be a customer, a developer or an outsider) controls the meeting</a:t>
            </a:r>
          </a:p>
          <a:p>
            <a:pPr algn="just" eaLnBrk="1" hangingPunct="1">
              <a:buFont typeface="Wingdings" panose="05000000000000000000" pitchFamily="2" charset="2"/>
              <a:buChar char="Ø"/>
            </a:pPr>
            <a:r>
              <a:rPr lang="en-US" sz="2400" dirty="0">
                <a:cs typeface="Times New Roman" panose="02020603050405020304" pitchFamily="18" charset="0"/>
              </a:rPr>
              <a:t>A definition mechanism(can be work sheets, flip charts or wall stickers or an electronic bulletin board, chat room) is used.</a:t>
            </a:r>
          </a:p>
          <a:p>
            <a:pPr algn="just" eaLnBrk="1" hangingPunct="1">
              <a:buFont typeface="Wingdings" panose="05000000000000000000" pitchFamily="2" charset="2"/>
              <a:buChar char="Ø"/>
            </a:pPr>
            <a:r>
              <a:rPr lang="en-US" sz="2400" dirty="0">
                <a:cs typeface="Times New Roman" panose="02020603050405020304" pitchFamily="18" charset="0"/>
              </a:rPr>
              <a:t>The goal is to identify the problem, propose elements of the solution, negotiate different approaches, and specify a preliminary set of solution requirements in an atmosphere that is conductive to the accomplishment of the goal.</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602757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Quality Function Deployment(QFD)</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819401"/>
            <a:ext cx="11277600" cy="3810000"/>
          </a:xfrm>
        </p:spPr>
        <p:txBody>
          <a:bodyPr/>
          <a:lstStyle/>
          <a:p>
            <a:pPr marL="1487805" marR="958215" indent="-285750" algn="just">
              <a:lnSpc>
                <a:spcPts val="2100"/>
              </a:lnSpc>
              <a:spcBef>
                <a:spcPts val="10"/>
              </a:spcBef>
              <a:spcAft>
                <a:spcPts val="1000"/>
              </a:spcAft>
              <a:buFont typeface="Wingdings" panose="05000000000000000000" pitchFamily="2" charset="2"/>
              <a:buChar char="Ø"/>
            </a:pPr>
            <a:r>
              <a:rPr lang="en-CA" sz="2000" dirty="0">
                <a:solidFill>
                  <a:srgbClr val="000000"/>
                </a:solidFill>
                <a:cs typeface="Times New Roman" panose="02020603050405020304" pitchFamily="18" charset="0"/>
              </a:rPr>
              <a:t>Quality function deployment (QFD) is a quality management technique that translates  the  needs  of the  customer  into  technical  requirements  for software.</a:t>
            </a:r>
            <a:endParaRPr lang="en-IN" sz="2000" dirty="0">
              <a:solidFill>
                <a:srgbClr val="000000"/>
              </a:solidFill>
              <a:cs typeface="Times New Roman" panose="02020603050405020304" pitchFamily="18" charset="0"/>
            </a:endParaRPr>
          </a:p>
          <a:p>
            <a:pPr marL="1487805" marR="958215" indent="-285750" algn="just">
              <a:lnSpc>
                <a:spcPts val="2100"/>
              </a:lnSpc>
              <a:spcBef>
                <a:spcPts val="10"/>
              </a:spcBef>
              <a:spcAft>
                <a:spcPts val="1000"/>
              </a:spcAft>
              <a:buFont typeface="Wingdings" panose="05000000000000000000" pitchFamily="2" charset="2"/>
              <a:buChar char="Ø"/>
            </a:pPr>
            <a:r>
              <a:rPr lang="en-CA" sz="2000" dirty="0">
                <a:solidFill>
                  <a:srgbClr val="000000"/>
                </a:solidFill>
                <a:cs typeface="Times New Roman" panose="02020603050405020304" pitchFamily="18" charset="0"/>
              </a:rPr>
              <a:t>QFD "concentrates on maximizing customer satisfaction from the software engineering process“</a:t>
            </a:r>
            <a:endParaRPr lang="en-IN" sz="2000" dirty="0">
              <a:solidFill>
                <a:srgbClr val="000000"/>
              </a:solidFill>
              <a:cs typeface="Times New Roman" panose="02020603050405020304" pitchFamily="18" charset="0"/>
            </a:endParaRPr>
          </a:p>
          <a:p>
            <a:pPr marL="1487805" marR="958215" indent="-285750" algn="just">
              <a:lnSpc>
                <a:spcPts val="2100"/>
              </a:lnSpc>
              <a:spcBef>
                <a:spcPts val="10"/>
              </a:spcBef>
              <a:spcAft>
                <a:spcPts val="1000"/>
              </a:spcAft>
              <a:buFont typeface="Wingdings" panose="05000000000000000000" pitchFamily="2" charset="2"/>
              <a:buChar char="Ø"/>
            </a:pPr>
            <a:r>
              <a:rPr lang="en-CA" sz="2000" dirty="0">
                <a:solidFill>
                  <a:srgbClr val="000000"/>
                </a:solidFill>
                <a:cs typeface="Times New Roman" panose="02020603050405020304" pitchFamily="18" charset="0"/>
              </a:rPr>
              <a:t>QFD identifies three types of requirements</a:t>
            </a:r>
          </a:p>
          <a:p>
            <a:pPr marL="662305" indent="0">
              <a:lnSpc>
                <a:spcPts val="1265"/>
              </a:lnSpc>
              <a:spcBef>
                <a:spcPts val="845"/>
              </a:spcBef>
              <a:spcAft>
                <a:spcPts val="1000"/>
              </a:spcAft>
              <a:buNone/>
              <a:tabLst>
                <a:tab pos="1264285" algn="l"/>
              </a:tabLst>
            </a:pPr>
            <a:r>
              <a:rPr lang="en-CA" sz="2000" b="1" dirty="0">
                <a:solidFill>
                  <a:schemeClr val="accent1"/>
                </a:solidFill>
                <a:effectLst/>
                <a:ea typeface="Times New Roman" panose="02020603050405020304" pitchFamily="18" charset="0"/>
                <a:cs typeface="Times New Roman" panose="02020603050405020304" pitchFamily="18" charset="0"/>
              </a:rPr>
              <a:t>Normal requirements.</a:t>
            </a:r>
            <a:endParaRPr lang="en-IN" sz="2000" dirty="0">
              <a:solidFill>
                <a:schemeClr val="accent1"/>
              </a:solidFill>
              <a:effectLst/>
              <a:ea typeface="Times New Roman" panose="02020603050405020304" pitchFamily="18" charset="0"/>
              <a:cs typeface="Times New Roman" panose="02020603050405020304" pitchFamily="18" charset="0"/>
            </a:endParaRPr>
          </a:p>
          <a:p>
            <a:pPr marL="1541780" marR="949325" algn="just">
              <a:lnSpc>
                <a:spcPts val="2050"/>
              </a:lnSpc>
              <a:spcBef>
                <a:spcPts val="18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The objectives and goals that are stated for a product or system during meetings with the customer. If these requirements are present, the customer is satisfied.</a:t>
            </a:r>
            <a:endParaRPr lang="en-IN" sz="2000" dirty="0">
              <a:ea typeface="Times New Roman" panose="02020603050405020304" pitchFamily="18" charset="0"/>
              <a:cs typeface="Times New Roman" panose="02020603050405020304" pitchFamily="18" charset="0"/>
            </a:endParaRPr>
          </a:p>
          <a:p>
            <a:pPr marL="1541780" marR="949325" algn="just">
              <a:lnSpc>
                <a:spcPts val="2050"/>
              </a:lnSpc>
              <a:spcBef>
                <a:spcPts val="18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Examples of normal requirements might be requested types of graphical displays, specific system functions, and defined levels of performance.</a:t>
            </a:r>
            <a:endParaRPr lang="en-IN" sz="2000" dirty="0">
              <a:effectLst/>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135461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838200"/>
          </a:xfrm>
        </p:spPr>
        <p:txBody>
          <a:bodyPr/>
          <a:lstStyle/>
          <a:p>
            <a:pPr algn="l" eaLnBrk="1" hangingPunct="1"/>
            <a:r>
              <a:rPr lang="en-GB" altLang="en-US" sz="2400" b="1" dirty="0">
                <a:solidFill>
                  <a:srgbClr val="0000FF"/>
                </a:solidFill>
                <a:cs typeface="Times New Roman" panose="02020603050405020304" pitchFamily="18" charset="0"/>
              </a:rPr>
              <a:t>Quality Function Deployment(QFD)</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362200"/>
            <a:ext cx="11277600" cy="4191000"/>
          </a:xfrm>
        </p:spPr>
        <p:txBody>
          <a:bodyPr/>
          <a:lstStyle/>
          <a:p>
            <a:pPr marL="619760" indent="0">
              <a:lnSpc>
                <a:spcPts val="1265"/>
              </a:lnSpc>
              <a:spcBef>
                <a:spcPts val="590"/>
              </a:spcBef>
              <a:spcAft>
                <a:spcPts val="1000"/>
              </a:spcAft>
              <a:buNone/>
              <a:tabLst>
                <a:tab pos="1206500" algn="l"/>
              </a:tabLst>
            </a:pPr>
            <a:r>
              <a:rPr lang="en-CA" sz="2000" b="1" dirty="0">
                <a:solidFill>
                  <a:schemeClr val="accent1"/>
                </a:solidFill>
                <a:effectLst/>
                <a:ea typeface="Times New Roman" panose="02020603050405020304" pitchFamily="18" charset="0"/>
                <a:cs typeface="Times New Roman" panose="02020603050405020304" pitchFamily="18" charset="0"/>
              </a:rPr>
              <a:t>Expected requirements.</a:t>
            </a:r>
            <a:endParaRPr lang="en-IN" sz="2000" dirty="0">
              <a:solidFill>
                <a:schemeClr val="accent1"/>
              </a:solidFill>
              <a:effectLst/>
              <a:ea typeface="Times New Roman" panose="02020603050405020304" pitchFamily="18" charset="0"/>
              <a:cs typeface="Times New Roman" panose="02020603050405020304" pitchFamily="18" charset="0"/>
            </a:endParaRPr>
          </a:p>
          <a:p>
            <a:pPr marL="1824355" marR="949325" indent="-285750" algn="just">
              <a:lnSpc>
                <a:spcPts val="2100"/>
              </a:lnSpc>
              <a:spcBef>
                <a:spcPts val="150"/>
              </a:spcBef>
              <a:spcAft>
                <a:spcPts val="1000"/>
              </a:spcAft>
              <a:buFont typeface="Wingdings" panose="05000000000000000000" pitchFamily="2" charset="2"/>
              <a:buChar char="Ø"/>
            </a:pPr>
            <a:r>
              <a:rPr lang="en-CA" sz="1800" dirty="0">
                <a:solidFill>
                  <a:srgbClr val="000000"/>
                </a:solidFill>
                <a:effectLst/>
                <a:ea typeface="Times New Roman" panose="02020603050405020304" pitchFamily="18" charset="0"/>
                <a:cs typeface="Times New Roman" panose="02020603050405020304" pitchFamily="18" charset="0"/>
              </a:rPr>
              <a:t>These requirements are implicit to the product or system and may be so fundamental that the customer does not explicitly state them. Their absence will be a cause for significant dissatisfaction.</a:t>
            </a:r>
            <a:endParaRPr lang="en-IN" sz="1800" dirty="0">
              <a:effectLst/>
              <a:ea typeface="Times New Roman" panose="02020603050405020304" pitchFamily="18" charset="0"/>
              <a:cs typeface="Times New Roman" panose="02020603050405020304" pitchFamily="18" charset="0"/>
            </a:endParaRPr>
          </a:p>
          <a:p>
            <a:pPr marL="1830705" marR="939800" indent="-285750" algn="just">
              <a:lnSpc>
                <a:spcPts val="2100"/>
              </a:lnSpc>
              <a:spcAft>
                <a:spcPts val="1000"/>
              </a:spcAft>
              <a:buFont typeface="Wingdings" panose="05000000000000000000" pitchFamily="2" charset="2"/>
              <a:buChar char="Ø"/>
            </a:pPr>
            <a:r>
              <a:rPr lang="en-CA" sz="1800" dirty="0">
                <a:solidFill>
                  <a:srgbClr val="000000"/>
                </a:solidFill>
                <a:effectLst/>
                <a:ea typeface="Times New Roman" panose="02020603050405020304" pitchFamily="18" charset="0"/>
                <a:cs typeface="Times New Roman" panose="02020603050405020304" pitchFamily="18" charset="0"/>
              </a:rPr>
              <a:t>Examples   of  expected   requirements   are:   ease   of   human/machine interaction,  overall  operational  correctness  and  reliability,  and  ease  of software installation.</a:t>
            </a:r>
            <a:endParaRPr lang="en-IN" sz="1800" dirty="0">
              <a:ea typeface="Times New Roman" panose="02020603050405020304" pitchFamily="18" charset="0"/>
              <a:cs typeface="Times New Roman" panose="02020603050405020304" pitchFamily="18" charset="0"/>
            </a:endParaRPr>
          </a:p>
          <a:p>
            <a:pPr marL="619760" marR="939800" indent="0">
              <a:lnSpc>
                <a:spcPts val="1265"/>
              </a:lnSpc>
              <a:spcBef>
                <a:spcPts val="590"/>
              </a:spcBef>
              <a:spcAft>
                <a:spcPts val="1000"/>
              </a:spcAft>
              <a:buNone/>
              <a:tabLst>
                <a:tab pos="1206500" algn="l"/>
              </a:tabLst>
            </a:pPr>
            <a:r>
              <a:rPr lang="en-CA" sz="2000" b="1" dirty="0">
                <a:solidFill>
                  <a:schemeClr val="accent1"/>
                </a:solidFill>
                <a:cs typeface="Times New Roman" panose="02020603050405020304" pitchFamily="18" charset="0"/>
              </a:rPr>
              <a:t>Exciting requirements.</a:t>
            </a:r>
            <a:endParaRPr lang="en-IN" sz="2000" b="1" dirty="0">
              <a:solidFill>
                <a:schemeClr val="accent1"/>
              </a:solidFill>
              <a:cs typeface="Times New Roman" panose="02020603050405020304" pitchFamily="18" charset="0"/>
            </a:endParaRPr>
          </a:p>
          <a:p>
            <a:pPr marL="1824355" marR="949325" lvl="1" algn="just">
              <a:lnSpc>
                <a:spcPts val="2100"/>
              </a:lnSpc>
              <a:spcBef>
                <a:spcPts val="150"/>
              </a:spcBef>
              <a:spcAft>
                <a:spcPts val="1000"/>
              </a:spcAft>
              <a:buFont typeface="Wingdings" panose="05000000000000000000" pitchFamily="2" charset="2"/>
              <a:buChar char="Ø"/>
              <a:tabLst>
                <a:tab pos="1541780" algn="l"/>
              </a:tabLst>
            </a:pPr>
            <a:r>
              <a:rPr lang="en-CA" sz="1800" dirty="0">
                <a:solidFill>
                  <a:srgbClr val="000000"/>
                </a:solidFill>
                <a:cs typeface="Times New Roman" panose="02020603050405020304" pitchFamily="18" charset="0"/>
              </a:rPr>
              <a:t>These features go beyond the customer's expectations and prove to be very</a:t>
            </a:r>
            <a:r>
              <a:rPr lang="en-IN" sz="1800" dirty="0">
                <a:solidFill>
                  <a:srgbClr val="000000"/>
                </a:solidFill>
                <a:cs typeface="Times New Roman" panose="02020603050405020304" pitchFamily="18" charset="0"/>
              </a:rPr>
              <a:t> </a:t>
            </a:r>
            <a:r>
              <a:rPr lang="en-CA" sz="1800" dirty="0">
                <a:solidFill>
                  <a:srgbClr val="000000"/>
                </a:solidFill>
                <a:cs typeface="Times New Roman" panose="02020603050405020304" pitchFamily="18" charset="0"/>
              </a:rPr>
              <a:t>satisfying when present.</a:t>
            </a:r>
            <a:endParaRPr lang="en-IN" sz="1800" dirty="0">
              <a:solidFill>
                <a:srgbClr val="000000"/>
              </a:solidFill>
              <a:cs typeface="Times New Roman" panose="02020603050405020304" pitchFamily="18" charset="0"/>
            </a:endParaRPr>
          </a:p>
          <a:p>
            <a:pPr marL="1824355" marR="949325" lvl="1" algn="just">
              <a:lnSpc>
                <a:spcPts val="2100"/>
              </a:lnSpc>
              <a:spcBef>
                <a:spcPts val="150"/>
              </a:spcBef>
              <a:spcAft>
                <a:spcPts val="1000"/>
              </a:spcAft>
              <a:buFont typeface="Wingdings" panose="05000000000000000000" pitchFamily="2" charset="2"/>
              <a:buChar char="Ø"/>
              <a:tabLst>
                <a:tab pos="1551305" algn="l"/>
              </a:tabLst>
            </a:pPr>
            <a:r>
              <a:rPr lang="en-CA" sz="1800" dirty="0">
                <a:solidFill>
                  <a:srgbClr val="000000"/>
                </a:solidFill>
                <a:cs typeface="Times New Roman" panose="02020603050405020304" pitchFamily="18" charset="0"/>
              </a:rPr>
              <a:t>For example,  software for a  new  mobile  phone  comes  with  standard</a:t>
            </a:r>
            <a:r>
              <a:rPr lang="en-IN" sz="1800" dirty="0">
                <a:solidFill>
                  <a:srgbClr val="000000"/>
                </a:solidFill>
                <a:cs typeface="Times New Roman" panose="02020603050405020304" pitchFamily="18" charset="0"/>
              </a:rPr>
              <a:t> </a:t>
            </a:r>
            <a:r>
              <a:rPr lang="en-CA" sz="1800" dirty="0">
                <a:solidFill>
                  <a:srgbClr val="000000"/>
                </a:solidFill>
                <a:cs typeface="Times New Roman" panose="02020603050405020304" pitchFamily="18" charset="0"/>
              </a:rPr>
              <a:t>features,  but  is  coupled  with  a  set  of  unexpected  capabilities 	(e.g., multitouch screen, visual voice mail) that delight every user of the product</a:t>
            </a:r>
            <a:endParaRPr lang="en-IN" sz="1800" dirty="0">
              <a:solidFill>
                <a:srgbClr val="000000"/>
              </a:solidFill>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781117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System prototyping</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514600"/>
            <a:ext cx="11277600" cy="3810000"/>
          </a:xfrm>
        </p:spPr>
        <p:txBody>
          <a:bodyPr/>
          <a:lstStyle/>
          <a:p>
            <a:pPr lvl="1">
              <a:buFont typeface="Wingdings" panose="05000000000000000000" pitchFamily="2" charset="2"/>
              <a:buChar char="Ø"/>
            </a:pPr>
            <a:r>
              <a:rPr lang="en-GB" altLang="en-US" sz="2400" dirty="0"/>
              <a:t>Rapid software development to validate requirements</a:t>
            </a:r>
          </a:p>
          <a:p>
            <a:pPr lvl="1">
              <a:buFont typeface="Wingdings" panose="05000000000000000000" pitchFamily="2" charset="2"/>
              <a:buChar char="Ø"/>
            </a:pPr>
            <a:r>
              <a:rPr lang="en-GB" altLang="en-US" sz="2400" dirty="0"/>
              <a:t>Prototyping is the process of quickly putting together a working model in order to test various aspects of a design, illustrate ideas or features and gather early user feedback.</a:t>
            </a:r>
          </a:p>
          <a:p>
            <a:pPr marL="457200" lvl="1" indent="0">
              <a:buNone/>
            </a:pPr>
            <a:r>
              <a:rPr lang="en-GB" altLang="en-US" sz="2400" b="1" dirty="0">
                <a:solidFill>
                  <a:srgbClr val="0000FF"/>
                </a:solidFill>
                <a:cs typeface="Times New Roman" panose="02020603050405020304" pitchFamily="18" charset="0"/>
              </a:rPr>
              <a:t>Uses of system prototypes:</a:t>
            </a:r>
          </a:p>
          <a:p>
            <a:pPr lvl="1">
              <a:buFont typeface="Wingdings" panose="05000000000000000000" pitchFamily="2" charset="2"/>
              <a:buChar char="Ø"/>
            </a:pPr>
            <a:r>
              <a:rPr lang="en-GB" altLang="en-US" sz="2400" dirty="0"/>
              <a:t>The principal use is to help customers and developers understand the requirements for the system</a:t>
            </a:r>
          </a:p>
          <a:p>
            <a:pPr lvl="1">
              <a:buFont typeface="Wingdings" panose="05000000000000000000" pitchFamily="2" charset="2"/>
              <a:buChar char="Ø"/>
            </a:pPr>
            <a:r>
              <a:rPr lang="en-GB" altLang="en-US" sz="2400" dirty="0"/>
              <a:t>Prototyping can be considered as a risk reduction activity which reduces requirements risks</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454237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987310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Statistics of Successful, Challenged and Failed Project</a:t>
            </a:r>
            <a:endPar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E1F04862-28FC-49C6-BC5A-DFDB608CA2E2}"/>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2629000"/>
            <a:ext cx="8001000" cy="3852522"/>
          </a:xfrm>
          <a:prstGeom prst="rect">
            <a:avLst/>
          </a:prstGeom>
          <a:noFill/>
          <a:ln>
            <a:noFill/>
          </a:ln>
        </p:spPr>
      </p:pic>
    </p:spTree>
    <p:extLst>
      <p:ext uri="{BB962C8B-B14F-4D97-AF65-F5344CB8AC3E}">
        <p14:creationId xmlns:p14="http://schemas.microsoft.com/office/powerpoint/2010/main" xmlns="" val="20546845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Prototyping benefits</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lvl="1">
              <a:buFont typeface="Wingdings" panose="05000000000000000000" pitchFamily="2" charset="2"/>
              <a:buChar char="Ø"/>
            </a:pPr>
            <a:r>
              <a:rPr lang="en-GB" altLang="en-US" sz="2000" dirty="0"/>
              <a:t>Misunderstandings between software users and developers are exposed</a:t>
            </a:r>
          </a:p>
          <a:p>
            <a:pPr lvl="1">
              <a:buFont typeface="Wingdings" panose="05000000000000000000" pitchFamily="2" charset="2"/>
              <a:buChar char="Ø"/>
            </a:pPr>
            <a:r>
              <a:rPr lang="en-GB" altLang="en-US" sz="2000" dirty="0"/>
              <a:t>Missing services may be detected and confusing services may be identified</a:t>
            </a:r>
          </a:p>
          <a:p>
            <a:pPr lvl="1">
              <a:buFont typeface="Wingdings" panose="05000000000000000000" pitchFamily="2" charset="2"/>
              <a:buChar char="Ø"/>
            </a:pPr>
            <a:r>
              <a:rPr lang="en-GB" altLang="en-US" sz="2000" dirty="0"/>
              <a:t>A working system is available early in the process</a:t>
            </a:r>
          </a:p>
          <a:p>
            <a:pPr lvl="1">
              <a:buFont typeface="Wingdings" panose="05000000000000000000" pitchFamily="2" charset="2"/>
              <a:buChar char="Ø"/>
            </a:pPr>
            <a:r>
              <a:rPr lang="en-GB" altLang="en-US" sz="2000" dirty="0"/>
              <a:t>The prototype may serve as a basis for deriving a system specification</a:t>
            </a:r>
          </a:p>
          <a:p>
            <a:pPr lvl="1">
              <a:buFont typeface="Wingdings" panose="05000000000000000000" pitchFamily="2" charset="2"/>
              <a:buChar char="Ø"/>
            </a:pPr>
            <a:r>
              <a:rPr lang="en-GB" altLang="en-US" sz="2000" dirty="0"/>
              <a:t>The system can support user training and system testing</a:t>
            </a:r>
          </a:p>
          <a:p>
            <a:pPr lvl="1">
              <a:buFont typeface="Wingdings" panose="05000000000000000000" pitchFamily="2" charset="2"/>
              <a:buChar char="Ø"/>
            </a:pPr>
            <a:r>
              <a:rPr lang="en-GB" altLang="en-US" sz="2000" dirty="0"/>
              <a:t>Improved system usability</a:t>
            </a:r>
          </a:p>
          <a:p>
            <a:pPr lvl="1">
              <a:buFont typeface="Wingdings" panose="05000000000000000000" pitchFamily="2" charset="2"/>
              <a:buChar char="Ø"/>
            </a:pPr>
            <a:r>
              <a:rPr lang="en-GB" altLang="en-US" sz="2000" dirty="0"/>
              <a:t>Closer match to the system needed</a:t>
            </a:r>
          </a:p>
          <a:p>
            <a:pPr lvl="1">
              <a:buFont typeface="Wingdings" panose="05000000000000000000" pitchFamily="2" charset="2"/>
              <a:buChar char="Ø"/>
            </a:pPr>
            <a:r>
              <a:rPr lang="en-GB" altLang="en-US" sz="2000" dirty="0"/>
              <a:t>Improved design quality</a:t>
            </a:r>
          </a:p>
          <a:p>
            <a:pPr lvl="1">
              <a:buFont typeface="Wingdings" panose="05000000000000000000" pitchFamily="2" charset="2"/>
              <a:buChar char="Ø"/>
            </a:pPr>
            <a:r>
              <a:rPr lang="en-GB" altLang="en-US" sz="2000" dirty="0"/>
              <a:t>Improved maintainability</a:t>
            </a:r>
          </a:p>
          <a:p>
            <a:pPr lvl="1">
              <a:buFont typeface="Wingdings" panose="05000000000000000000" pitchFamily="2" charset="2"/>
              <a:buChar char="Ø"/>
            </a:pPr>
            <a:r>
              <a:rPr lang="en-GB" altLang="en-US" sz="2000" dirty="0"/>
              <a:t>Reduced overall development effort</a:t>
            </a:r>
          </a:p>
          <a:p>
            <a:pPr lvl="1">
              <a:buFont typeface="Wingdings" panose="05000000000000000000" pitchFamily="2" charset="2"/>
              <a:buChar char="Ø"/>
            </a:pPr>
            <a:endParaRPr lang="en-GB" altLang="en-US" sz="2400" dirty="0"/>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18818772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Prototyping Process</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4" name="Content Placeholder 3">
            <a:extLst>
              <a:ext uri="{FF2B5EF4-FFF2-40B4-BE49-F238E27FC236}">
                <a16:creationId xmlns:a16="http://schemas.microsoft.com/office/drawing/2014/main" xmlns="" id="{496E4383-868A-4E4F-997D-2C33B3B9FCDF}"/>
              </a:ext>
            </a:extLst>
          </p:cNvPr>
          <p:cNvPicPr>
            <a:picLocks noGrp="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837406" y="2819400"/>
            <a:ext cx="10287794" cy="3505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513930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Sample Prototype</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6" name="Content Placeholder 5">
            <a:extLst>
              <a:ext uri="{FF2B5EF4-FFF2-40B4-BE49-F238E27FC236}">
                <a16:creationId xmlns:a16="http://schemas.microsoft.com/office/drawing/2014/main" xmlns="" id="{84F1F1A4-33D5-4B21-A2D9-A43FA9B26EBF}"/>
              </a:ext>
            </a:extLst>
          </p:cNvPr>
          <p:cNvPicPr>
            <a:picLocks noGrp="1" noChangeAspect="1"/>
          </p:cNvPicPr>
          <p:nvPr>
            <p:ph idx="1"/>
          </p:nvPr>
        </p:nvPicPr>
        <p:blipFill>
          <a:blip r:embed="rId3"/>
          <a:stretch>
            <a:fillRect/>
          </a:stretch>
        </p:blipFill>
        <p:spPr>
          <a:xfrm>
            <a:off x="609600" y="2819400"/>
            <a:ext cx="10972800" cy="3690373"/>
          </a:xfrm>
        </p:spPr>
      </p:pic>
    </p:spTree>
    <p:extLst>
      <p:ext uri="{BB962C8B-B14F-4D97-AF65-F5344CB8AC3E}">
        <p14:creationId xmlns:p14="http://schemas.microsoft.com/office/powerpoint/2010/main" xmlns="" val="41926844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Prototyping in the software process </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a:buFont typeface="Wingdings" panose="05000000000000000000" pitchFamily="2" charset="2"/>
              <a:buChar char="Ø"/>
            </a:pPr>
            <a:r>
              <a:rPr lang="en-GB" altLang="en-US" sz="2400" dirty="0"/>
              <a:t>Evolutionary prototyping</a:t>
            </a:r>
          </a:p>
          <a:p>
            <a:pPr lvl="1">
              <a:buFont typeface="Wingdings" panose="05000000000000000000" pitchFamily="2" charset="2"/>
              <a:buChar char="Ø"/>
            </a:pPr>
            <a:r>
              <a:rPr lang="en-GB" altLang="en-US" sz="2400" dirty="0"/>
              <a:t>An approach to system development where an initial prototype is produced and refined through a number of stages to the final system</a:t>
            </a:r>
          </a:p>
          <a:p>
            <a:pPr>
              <a:buFont typeface="Wingdings" panose="05000000000000000000" pitchFamily="2" charset="2"/>
              <a:buChar char="Ø"/>
            </a:pPr>
            <a:r>
              <a:rPr lang="en-GB" altLang="en-US" sz="2400" dirty="0"/>
              <a:t>Throw-away prototyping</a:t>
            </a:r>
          </a:p>
          <a:p>
            <a:pPr lvl="1">
              <a:buFont typeface="Wingdings" panose="05000000000000000000" pitchFamily="2" charset="2"/>
              <a:buChar char="Ø"/>
            </a:pPr>
            <a:r>
              <a:rPr lang="en-GB" altLang="en-US" sz="2400" dirty="0"/>
              <a:t>A prototype which is usually a practical implementation of the system is produced to help discover requirements problems and then discarded. The system is then developed using some other development process</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9788711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Approaches to prototyping</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7" name="Picture 3">
            <a:extLst>
              <a:ext uri="{FF2B5EF4-FFF2-40B4-BE49-F238E27FC236}">
                <a16:creationId xmlns:a16="http://schemas.microsoft.com/office/drawing/2014/main" xmlns="" id="{E313B33D-FA64-4BD3-AF8E-75C8323EEFF0}"/>
              </a:ext>
            </a:extLst>
          </p:cNvPr>
          <p:cNvPicPr>
            <a:picLocks noGrp="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1523999" y="3068690"/>
            <a:ext cx="9144793"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1181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Evolutionary Prototyping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lvl="1">
              <a:buFont typeface="Wingdings" panose="05000000000000000000" pitchFamily="2" charset="2"/>
              <a:buChar char="Ø"/>
            </a:pPr>
            <a:r>
              <a:rPr lang="en-GB" altLang="en-US" sz="2400" dirty="0"/>
              <a:t>Iterative Model</a:t>
            </a:r>
          </a:p>
          <a:p>
            <a:pPr lvl="1">
              <a:buFont typeface="Wingdings" panose="05000000000000000000" pitchFamily="2" charset="2"/>
              <a:buChar char="Ø"/>
            </a:pPr>
            <a:r>
              <a:rPr lang="en-GB" altLang="en-US" sz="2400" dirty="0"/>
              <a:t>Based on the idea of developing initial implementation</a:t>
            </a:r>
          </a:p>
          <a:p>
            <a:pPr lvl="1">
              <a:buFont typeface="Wingdings" panose="05000000000000000000" pitchFamily="2" charset="2"/>
              <a:buChar char="Ø"/>
            </a:pPr>
            <a:r>
              <a:rPr lang="en-GB" altLang="en-US" sz="2400" dirty="0"/>
              <a:t>Refine the Model</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14351973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Evolutionary Prototyping</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4" name="Picture 3">
            <a:extLst>
              <a:ext uri="{FF2B5EF4-FFF2-40B4-BE49-F238E27FC236}">
                <a16:creationId xmlns:a16="http://schemas.microsoft.com/office/drawing/2014/main" xmlns="" id="{D9337066-15BB-48F6-900D-49328A812ED5}"/>
              </a:ext>
            </a:extLst>
          </p:cNvPr>
          <p:cNvPicPr>
            <a:picLocks noChangeAspect="1"/>
          </p:cNvPicPr>
          <p:nvPr/>
        </p:nvPicPr>
        <p:blipFill>
          <a:blip r:embed="rId3"/>
          <a:stretch>
            <a:fillRect/>
          </a:stretch>
        </p:blipFill>
        <p:spPr>
          <a:xfrm>
            <a:off x="914400" y="2667000"/>
            <a:ext cx="10210800" cy="3810000"/>
          </a:xfrm>
          <a:prstGeom prst="rect">
            <a:avLst/>
          </a:prstGeom>
        </p:spPr>
      </p:pic>
    </p:spTree>
    <p:extLst>
      <p:ext uri="{BB962C8B-B14F-4D97-AF65-F5344CB8AC3E}">
        <p14:creationId xmlns:p14="http://schemas.microsoft.com/office/powerpoint/2010/main" xmlns="" val="36422550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Evolutionary Prototyping</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4" name="Picture 3">
            <a:extLst>
              <a:ext uri="{FF2B5EF4-FFF2-40B4-BE49-F238E27FC236}">
                <a16:creationId xmlns:a16="http://schemas.microsoft.com/office/drawing/2014/main" xmlns="" id="{22217A73-B05A-45BA-917A-1184B617C140}"/>
              </a:ext>
            </a:extLst>
          </p:cNvPr>
          <p:cNvPicPr>
            <a:picLocks noChangeAspect="1"/>
          </p:cNvPicPr>
          <p:nvPr/>
        </p:nvPicPr>
        <p:blipFill>
          <a:blip r:embed="rId3"/>
          <a:stretch>
            <a:fillRect/>
          </a:stretch>
        </p:blipFill>
        <p:spPr>
          <a:xfrm>
            <a:off x="1200150" y="2647950"/>
            <a:ext cx="9486900" cy="3829050"/>
          </a:xfrm>
          <a:prstGeom prst="rect">
            <a:avLst/>
          </a:prstGeom>
        </p:spPr>
      </p:pic>
    </p:spTree>
    <p:extLst>
      <p:ext uri="{BB962C8B-B14F-4D97-AF65-F5344CB8AC3E}">
        <p14:creationId xmlns:p14="http://schemas.microsoft.com/office/powerpoint/2010/main" xmlns="" val="3880197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Evolutionary Prototyping</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4" name="Content Placeholder 3">
            <a:extLst>
              <a:ext uri="{FF2B5EF4-FFF2-40B4-BE49-F238E27FC236}">
                <a16:creationId xmlns:a16="http://schemas.microsoft.com/office/drawing/2014/main" xmlns="" id="{8C046CAC-AB15-435E-B33D-74D8408B922C}"/>
              </a:ext>
            </a:extLst>
          </p:cNvPr>
          <p:cNvPicPr>
            <a:picLocks noGrp="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2362200" y="3200400"/>
            <a:ext cx="7620000" cy="2486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413155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Evolutionary Prototyping Advantages</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r>
              <a:rPr lang="en-GB" altLang="en-US" dirty="0"/>
              <a:t>Accelerated delivery of the system</a:t>
            </a:r>
          </a:p>
          <a:p>
            <a:pPr lvl="1"/>
            <a:r>
              <a:rPr lang="en-GB" altLang="en-US" dirty="0"/>
              <a:t>Rapid delivery and deployment are sometimes more important than functionality or long-term software maintainability</a:t>
            </a:r>
          </a:p>
          <a:p>
            <a:r>
              <a:rPr lang="en-GB" altLang="en-US" dirty="0"/>
              <a:t>User engagement with the system</a:t>
            </a:r>
          </a:p>
          <a:p>
            <a:pPr lvl="1"/>
            <a:r>
              <a:rPr lang="en-GB" altLang="en-US" dirty="0"/>
              <a:t>Not only is the system more likely to meet user requirements, they are more likely to commit to the use of the system</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22451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533400" y="1859478"/>
            <a:ext cx="987310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Description of Successful, Challenged and Failed Project</a:t>
            </a:r>
            <a:endPar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FA6890A4-AC29-4985-BA4D-6A90BBC8B1A1}"/>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219200" y="2645002"/>
            <a:ext cx="8686800" cy="3543300"/>
          </a:xfrm>
          <a:prstGeom prst="rect">
            <a:avLst/>
          </a:prstGeom>
          <a:noFill/>
          <a:ln>
            <a:noFill/>
          </a:ln>
        </p:spPr>
      </p:pic>
    </p:spTree>
    <p:extLst>
      <p:ext uri="{BB962C8B-B14F-4D97-AF65-F5344CB8AC3E}">
        <p14:creationId xmlns:p14="http://schemas.microsoft.com/office/powerpoint/2010/main" xmlns="" val="20287634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Throw-away prototyping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lvl="1">
              <a:buFont typeface="Wingdings" panose="05000000000000000000" pitchFamily="2" charset="2"/>
              <a:buChar char="Ø"/>
            </a:pPr>
            <a:r>
              <a:rPr lang="en-US" sz="2400" dirty="0"/>
              <a:t>rapid or close ended prototyping</a:t>
            </a:r>
          </a:p>
          <a:p>
            <a:pPr lvl="1">
              <a:buFont typeface="Wingdings" panose="05000000000000000000" pitchFamily="2" charset="2"/>
              <a:buChar char="Ø"/>
            </a:pPr>
            <a:r>
              <a:rPr lang="en-US" sz="2400" dirty="0"/>
              <a:t>This type of prototyping uses very little efforts with minimum requirement analysis to build a prototype. </a:t>
            </a:r>
          </a:p>
          <a:p>
            <a:pPr lvl="1">
              <a:buFont typeface="Wingdings" panose="05000000000000000000" pitchFamily="2" charset="2"/>
              <a:buChar char="Ø"/>
            </a:pPr>
            <a:r>
              <a:rPr lang="en-US" sz="2400" dirty="0"/>
              <a:t>Once the actual requirements are understood, the prototype is discarded and the actual system is developed with a much clear understanding of user requirements.</a:t>
            </a:r>
          </a:p>
          <a:p>
            <a:pPr lvl="1">
              <a:buFont typeface="Wingdings" panose="05000000000000000000" pitchFamily="2" charset="2"/>
              <a:buChar char="Ø"/>
            </a:pPr>
            <a:r>
              <a:rPr lang="en-GB" altLang="en-US" sz="2400" dirty="0"/>
              <a:t>The throw-away prototype should NOT be considered as a final system</a:t>
            </a:r>
          </a:p>
          <a:p>
            <a:pPr lvl="2">
              <a:buFont typeface="Wingdings" panose="05000000000000000000" pitchFamily="2" charset="2"/>
              <a:buChar char="Ø"/>
            </a:pPr>
            <a:r>
              <a:rPr lang="en-GB" altLang="en-US" sz="2000" dirty="0"/>
              <a:t>Some system characteristics may have been left out</a:t>
            </a:r>
          </a:p>
          <a:p>
            <a:pPr lvl="2">
              <a:buFont typeface="Wingdings" panose="05000000000000000000" pitchFamily="2" charset="2"/>
              <a:buChar char="Ø"/>
            </a:pPr>
            <a:r>
              <a:rPr lang="en-GB" altLang="en-US" sz="2000" dirty="0"/>
              <a:t>There is no specification for long-term maintenance</a:t>
            </a:r>
          </a:p>
          <a:p>
            <a:pPr lvl="2">
              <a:buFont typeface="Wingdings" panose="05000000000000000000" pitchFamily="2" charset="2"/>
              <a:buChar char="Ø"/>
            </a:pPr>
            <a:r>
              <a:rPr lang="en-GB" altLang="en-US" sz="2000" dirty="0"/>
              <a:t>The system will be poorly structured and difficult to maintain</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7180281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User interface prototyping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a:buFont typeface="Wingdings" panose="05000000000000000000" pitchFamily="2" charset="2"/>
              <a:buChar char="Ø"/>
            </a:pPr>
            <a:r>
              <a:rPr lang="en-GB" altLang="en-US" sz="2400" dirty="0"/>
              <a:t>It is impossible to pre-specify the look and feel of a user interface in an effective way. prototyping is essential</a:t>
            </a:r>
          </a:p>
          <a:p>
            <a:pPr>
              <a:buFont typeface="Wingdings" panose="05000000000000000000" pitchFamily="2" charset="2"/>
              <a:buChar char="Ø"/>
            </a:pPr>
            <a:r>
              <a:rPr lang="en-GB" altLang="en-US" sz="2400" dirty="0"/>
              <a:t>UI development consumes an increasing part of overall system development costs</a:t>
            </a:r>
          </a:p>
          <a:p>
            <a:pPr>
              <a:buFont typeface="Wingdings" panose="05000000000000000000" pitchFamily="2" charset="2"/>
              <a:buChar char="Ø"/>
            </a:pPr>
            <a:r>
              <a:rPr lang="en-GB" altLang="en-US" sz="2400" dirty="0"/>
              <a:t>User interface generators may be used to ‘draw’ the interface and simulate its functionality with components associated with interface entities</a:t>
            </a:r>
          </a:p>
          <a:p>
            <a:pPr>
              <a:buFont typeface="Wingdings" panose="05000000000000000000" pitchFamily="2" charset="2"/>
              <a:buChar char="Ø"/>
            </a:pPr>
            <a:r>
              <a:rPr lang="en-GB" altLang="en-US" sz="2400" dirty="0"/>
              <a:t>Web interfaces may be prototyped using a web site editor</a:t>
            </a: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4184074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Techniques for User Interface Prototyping </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lvl="1">
              <a:buFont typeface="Wingdings" panose="05000000000000000000" pitchFamily="2" charset="2"/>
              <a:buChar char="Ø"/>
            </a:pPr>
            <a:r>
              <a:rPr lang="en-CA" sz="1800" dirty="0">
                <a:solidFill>
                  <a:srgbClr val="000000"/>
                </a:solidFill>
                <a:effectLst/>
                <a:ea typeface="Times New Roman" panose="02020603050405020304" pitchFamily="18" charset="0"/>
              </a:rPr>
              <a:t>Work with the real users. </a:t>
            </a: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Get your stakeholders to work with the prototype.</a:t>
            </a:r>
            <a:endParaRPr lang="en-CA" sz="1800" dirty="0">
              <a:solidFill>
                <a:srgbClr val="000000"/>
              </a:solidFill>
              <a:ea typeface="Times New Roman" panose="02020603050405020304" pitchFamily="18" charset="0"/>
            </a:endParaRP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Understand  the  underlying  business</a:t>
            </a: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You should only prototype features that you can actually build</a:t>
            </a:r>
            <a:endParaRPr lang="en-CA" sz="1800" dirty="0">
              <a:solidFill>
                <a:srgbClr val="000000"/>
              </a:solidFill>
              <a:ea typeface="Times New Roman" panose="02020603050405020304" pitchFamily="18" charset="0"/>
            </a:endParaRP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You cannot make everything simple</a:t>
            </a: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It's about what you need. </a:t>
            </a:r>
            <a:endParaRPr lang="en-CA" sz="1800" dirty="0">
              <a:solidFill>
                <a:srgbClr val="000000"/>
              </a:solidFill>
              <a:ea typeface="Times New Roman" panose="02020603050405020304" pitchFamily="18" charset="0"/>
            </a:endParaRP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Get an interface expert to help you design it.</a:t>
            </a: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Explain what a prototype is. </a:t>
            </a:r>
            <a:endParaRPr lang="en-CA" sz="1800" dirty="0">
              <a:solidFill>
                <a:srgbClr val="000000"/>
              </a:solidFill>
              <a:ea typeface="Times New Roman" panose="02020603050405020304" pitchFamily="18" charset="0"/>
            </a:endParaRP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Consistency is critical. </a:t>
            </a: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Avoid implementation decisions as long as possible</a:t>
            </a:r>
            <a:endParaRPr lang="en-CA" sz="1800" dirty="0">
              <a:solidFill>
                <a:srgbClr val="000000"/>
              </a:solidFill>
              <a:ea typeface="Times New Roman" panose="02020603050405020304" pitchFamily="18" charset="0"/>
            </a:endParaRPr>
          </a:p>
          <a:p>
            <a:pPr lvl="1">
              <a:buFont typeface="Wingdings" panose="05000000000000000000" pitchFamily="2" charset="2"/>
              <a:buChar char="Ø"/>
            </a:pPr>
            <a:r>
              <a:rPr lang="en-CA" sz="1800" dirty="0">
                <a:solidFill>
                  <a:srgbClr val="000000"/>
                </a:solidFill>
                <a:effectLst/>
                <a:ea typeface="Times New Roman" panose="02020603050405020304" pitchFamily="18" charset="0"/>
              </a:rPr>
              <a:t>Small details can make or break your user interface</a:t>
            </a:r>
            <a:endParaRPr lang="en-IN" sz="1800" dirty="0">
              <a:solidFill>
                <a:srgbClr val="000000"/>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4211527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Data </a:t>
            </a:r>
            <a:r>
              <a:rPr lang="en-GB" altLang="en-US" sz="2400" b="1" dirty="0" err="1">
                <a:solidFill>
                  <a:srgbClr val="0000FF"/>
                </a:solidFill>
                <a:cs typeface="Times New Roman" panose="02020603050405020304" pitchFamily="18" charset="0"/>
              </a:rPr>
              <a:t>Modeling</a:t>
            </a:r>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marL="1719580" lvl="1" algn="just">
              <a:lnSpc>
                <a:spcPts val="1265"/>
              </a:lnSpc>
              <a:spcBef>
                <a:spcPts val="900"/>
              </a:spcBef>
              <a:spcAft>
                <a:spcPts val="1000"/>
              </a:spcAft>
              <a:buFont typeface="Wingdings" panose="05000000000000000000" pitchFamily="2" charset="2"/>
              <a:buChar char="Ø"/>
              <a:tabLst>
                <a:tab pos="1551305" algn="l"/>
              </a:tabLst>
            </a:pPr>
            <a:r>
              <a:rPr lang="en-CA" sz="2000" dirty="0">
                <a:solidFill>
                  <a:srgbClr val="000000"/>
                </a:solidFill>
                <a:effectLst/>
                <a:ea typeface="Times New Roman" panose="02020603050405020304" pitchFamily="18" charset="0"/>
                <a:cs typeface="Times New Roman" panose="02020603050405020304" pitchFamily="18" charset="0"/>
              </a:rPr>
              <a:t>Examines data objects independently of processing</a:t>
            </a:r>
            <a:endParaRPr lang="en-IN" sz="2000" dirty="0">
              <a:effectLst/>
              <a:ea typeface="Times New Roman" panose="02020603050405020304" pitchFamily="18" charset="0"/>
              <a:cs typeface="Times New Roman" panose="02020603050405020304" pitchFamily="18" charset="0"/>
            </a:endParaRPr>
          </a:p>
          <a:p>
            <a:pPr marL="1719580" lvl="1" algn="just">
              <a:lnSpc>
                <a:spcPts val="1265"/>
              </a:lnSpc>
              <a:spcBef>
                <a:spcPts val="900"/>
              </a:spcBef>
              <a:spcAft>
                <a:spcPts val="1000"/>
              </a:spcAft>
              <a:buFont typeface="Wingdings" panose="05000000000000000000" pitchFamily="2" charset="2"/>
              <a:buChar char="Ø"/>
              <a:tabLst>
                <a:tab pos="1551305" algn="l"/>
              </a:tabLst>
            </a:pPr>
            <a:r>
              <a:rPr lang="en-CA" sz="2000" dirty="0">
                <a:solidFill>
                  <a:srgbClr val="000000"/>
                </a:solidFill>
                <a:cs typeface="Times New Roman" panose="02020603050405020304" pitchFamily="18" charset="0"/>
              </a:rPr>
              <a:t>Focuses attention on the data domain</a:t>
            </a:r>
            <a:endParaRPr lang="en-IN" sz="2000" dirty="0">
              <a:solidFill>
                <a:srgbClr val="000000"/>
              </a:solidFill>
              <a:cs typeface="Times New Roman" panose="02020603050405020304" pitchFamily="18" charset="0"/>
            </a:endParaRPr>
          </a:p>
          <a:p>
            <a:pPr marL="1719580" marR="2491105" lvl="1" algn="just">
              <a:lnSpc>
                <a:spcPts val="1265"/>
              </a:lnSpc>
              <a:spcBef>
                <a:spcPts val="900"/>
              </a:spcBef>
              <a:spcAft>
                <a:spcPts val="1000"/>
              </a:spcAft>
              <a:buFont typeface="Wingdings" panose="05000000000000000000" pitchFamily="2" charset="2"/>
              <a:buChar char="Ø"/>
              <a:tabLst>
                <a:tab pos="1551305" algn="l"/>
              </a:tabLst>
            </a:pPr>
            <a:r>
              <a:rPr lang="en-CA" sz="2000" dirty="0">
                <a:solidFill>
                  <a:srgbClr val="000000"/>
                </a:solidFill>
                <a:cs typeface="Times New Roman" panose="02020603050405020304" pitchFamily="18" charset="0"/>
              </a:rPr>
              <a:t> Creates a model at the customer's level of abstraction</a:t>
            </a:r>
          </a:p>
          <a:p>
            <a:pPr marL="1719580" marR="2491105" lvl="1" algn="just">
              <a:lnSpc>
                <a:spcPts val="1265"/>
              </a:lnSpc>
              <a:spcBef>
                <a:spcPts val="900"/>
              </a:spcBef>
              <a:spcAft>
                <a:spcPts val="1000"/>
              </a:spcAft>
              <a:buFont typeface="Wingdings" panose="05000000000000000000" pitchFamily="2" charset="2"/>
              <a:buChar char="Ø"/>
              <a:tabLst>
                <a:tab pos="1551305" algn="l"/>
              </a:tabLst>
            </a:pPr>
            <a:r>
              <a:rPr lang="en-CA" sz="2000" dirty="0">
                <a:solidFill>
                  <a:srgbClr val="000000"/>
                </a:solidFill>
                <a:cs typeface="Times New Roman" panose="02020603050405020304" pitchFamily="18" charset="0"/>
              </a:rPr>
              <a:t> Indicates how data objects relate to one another</a:t>
            </a:r>
            <a:endParaRPr lang="en-IN" sz="2000" dirty="0">
              <a:solidFill>
                <a:srgbClr val="000000"/>
              </a:solidFill>
              <a:cs typeface="Times New Roman" panose="02020603050405020304" pitchFamily="18" charset="0"/>
            </a:endParaRPr>
          </a:p>
          <a:p>
            <a:pPr marL="976630" marR="2491105" indent="0" algn="just">
              <a:lnSpc>
                <a:spcPts val="1265"/>
              </a:lnSpc>
              <a:spcBef>
                <a:spcPts val="900"/>
              </a:spcBef>
              <a:spcAft>
                <a:spcPts val="1000"/>
              </a:spcAft>
              <a:buNone/>
              <a:tabLst>
                <a:tab pos="1551305" algn="l"/>
              </a:tabLst>
            </a:pPr>
            <a:r>
              <a:rPr lang="en-CA" sz="2000" b="1" dirty="0">
                <a:solidFill>
                  <a:srgbClr val="FF0000"/>
                </a:solidFill>
                <a:effectLst/>
                <a:ea typeface="Times New Roman" panose="02020603050405020304" pitchFamily="18" charset="0"/>
                <a:cs typeface="Times New Roman" panose="02020603050405020304" pitchFamily="18" charset="0"/>
              </a:rPr>
              <a:t>Data Objects</a:t>
            </a:r>
            <a:endParaRPr lang="en-IN" sz="2000" dirty="0">
              <a:solidFill>
                <a:srgbClr val="FF0000"/>
              </a:solidFill>
              <a:effectLst/>
              <a:ea typeface="Times New Roman" panose="02020603050405020304" pitchFamily="18" charset="0"/>
              <a:cs typeface="Times New Roman" panose="02020603050405020304" pitchFamily="18" charset="0"/>
            </a:endParaRPr>
          </a:p>
          <a:p>
            <a:pPr marL="1774190" marR="961390" lvl="1" algn="just">
              <a:lnSpc>
                <a:spcPts val="2100"/>
              </a:lnSpc>
              <a:spcBef>
                <a:spcPts val="15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A data object can be an external entity , a thing ,an occurrence or event ,a role, an organizational unit, a place, or a structure.</a:t>
            </a:r>
            <a:endParaRPr lang="en-IN" sz="2000" dirty="0">
              <a:effectLst/>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25435191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Data </a:t>
            </a:r>
            <a:r>
              <a:rPr lang="en-GB" altLang="en-US" sz="2400" b="1" dirty="0" err="1">
                <a:solidFill>
                  <a:srgbClr val="0000FF"/>
                </a:solidFill>
                <a:cs typeface="Times New Roman" panose="02020603050405020304" pitchFamily="18" charset="0"/>
              </a:rPr>
              <a:t>Modeling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438400"/>
            <a:ext cx="11277600" cy="3810000"/>
          </a:xfrm>
        </p:spPr>
        <p:txBody>
          <a:bodyPr/>
          <a:lstStyle/>
          <a:p>
            <a:pPr marL="976630" indent="0" algn="just">
              <a:lnSpc>
                <a:spcPts val="1265"/>
              </a:lnSpc>
              <a:spcBef>
                <a:spcPts val="900"/>
              </a:spcBef>
              <a:spcAft>
                <a:spcPts val="1000"/>
              </a:spcAft>
              <a:buNone/>
              <a:tabLst>
                <a:tab pos="1551305" algn="l"/>
              </a:tabLs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38505" indent="0">
              <a:lnSpc>
                <a:spcPts val="1265"/>
              </a:lnSpc>
              <a:spcBef>
                <a:spcPts val="690"/>
              </a:spcBef>
              <a:spcAft>
                <a:spcPts val="1000"/>
              </a:spcAft>
              <a:buNone/>
            </a:pPr>
            <a:r>
              <a:rPr lang="en-CA" sz="2000" b="1" dirty="0">
                <a:solidFill>
                  <a:srgbClr val="000000"/>
                </a:solidFill>
                <a:effectLst/>
                <a:ea typeface="Times New Roman" panose="02020603050405020304" pitchFamily="18" charset="0"/>
                <a:cs typeface="Times New Roman" panose="02020603050405020304" pitchFamily="18" charset="0"/>
              </a:rPr>
              <a:t>Attributes</a:t>
            </a:r>
            <a:endParaRPr lang="en-IN" sz="2000" b="1" dirty="0">
              <a:ea typeface="Times New Roman" panose="02020603050405020304" pitchFamily="18" charset="0"/>
              <a:cs typeface="Times New Roman" panose="02020603050405020304" pitchFamily="18" charset="0"/>
            </a:endParaRPr>
          </a:p>
          <a:p>
            <a:pPr marL="1024255" indent="-285750">
              <a:lnSpc>
                <a:spcPts val="1265"/>
              </a:lnSpc>
              <a:spcBef>
                <a:spcPts val="69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 Data attributes define the properties of a data object</a:t>
            </a:r>
          </a:p>
          <a:p>
            <a:pPr marL="1024255" indent="-285750">
              <a:lnSpc>
                <a:spcPts val="1265"/>
              </a:lnSpc>
              <a:spcBef>
                <a:spcPts val="69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In addition, one or more of the attributes must be defined as an identifier</a:t>
            </a:r>
          </a:p>
          <a:p>
            <a:pPr marL="1024255" indent="-285750">
              <a:lnSpc>
                <a:spcPts val="1265"/>
              </a:lnSpc>
              <a:spcBef>
                <a:spcPts val="690"/>
              </a:spcBef>
              <a:spcAft>
                <a:spcPts val="1000"/>
              </a:spcAft>
              <a:buFont typeface="Wingdings" panose="05000000000000000000" pitchFamily="2" charset="2"/>
              <a:buChar char="Ø"/>
            </a:pPr>
            <a:r>
              <a:rPr lang="en-CA" sz="2000" dirty="0">
                <a:solidFill>
                  <a:srgbClr val="000000"/>
                </a:solidFill>
                <a:ea typeface="Times New Roman" panose="02020603050405020304" pitchFamily="18" charset="0"/>
                <a:cs typeface="Times New Roman" panose="02020603050405020304" pitchFamily="18" charset="0"/>
              </a:rPr>
              <a:t>T</a:t>
            </a:r>
            <a:r>
              <a:rPr lang="en-CA" sz="2000" dirty="0">
                <a:solidFill>
                  <a:srgbClr val="000000"/>
                </a:solidFill>
                <a:effectLst/>
                <a:ea typeface="Times New Roman" panose="02020603050405020304" pitchFamily="18" charset="0"/>
                <a:cs typeface="Times New Roman" panose="02020603050405020304" pitchFamily="18" charset="0"/>
              </a:rPr>
              <a:t>he identifier attribute becomes a "key" when we want to find an </a:t>
            </a:r>
            <a:r>
              <a:rPr lang="en-CA" sz="2000" dirty="0">
                <a:solidFill>
                  <a:srgbClr val="000000"/>
                </a:solidFill>
                <a:ea typeface="Times New Roman" panose="02020603050405020304" pitchFamily="18" charset="0"/>
                <a:cs typeface="Times New Roman" panose="02020603050405020304" pitchFamily="18" charset="0"/>
              </a:rPr>
              <a:t> </a:t>
            </a:r>
            <a:r>
              <a:rPr lang="en-CA" sz="2000" dirty="0">
                <a:solidFill>
                  <a:srgbClr val="000000"/>
                </a:solidFill>
                <a:effectLst/>
                <a:ea typeface="Times New Roman" panose="02020603050405020304" pitchFamily="18" charset="0"/>
                <a:cs typeface="Times New Roman" panose="02020603050405020304" pitchFamily="18" charset="0"/>
              </a:rPr>
              <a:t>instance of the data object.</a:t>
            </a:r>
            <a:endParaRPr lang="en-IN" sz="2000" dirty="0">
              <a:effectLst/>
              <a:ea typeface="Times New Roman" panose="02020603050405020304" pitchFamily="18" charset="0"/>
              <a:cs typeface="Times New Roman" panose="02020603050405020304" pitchFamily="18" charset="0"/>
            </a:endParaRPr>
          </a:p>
          <a:p>
            <a:pPr marL="1024255" indent="-285750">
              <a:lnSpc>
                <a:spcPts val="1265"/>
              </a:lnSpc>
              <a:spcBef>
                <a:spcPts val="69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They can be used to</a:t>
            </a:r>
            <a:endParaRPr lang="en-IN" sz="2000" dirty="0">
              <a:effectLst/>
              <a:ea typeface="Times New Roman" panose="02020603050405020304" pitchFamily="18" charset="0"/>
              <a:cs typeface="Times New Roman" panose="02020603050405020304" pitchFamily="18" charset="0"/>
            </a:endParaRPr>
          </a:p>
          <a:p>
            <a:pPr marL="1570990" indent="0">
              <a:lnSpc>
                <a:spcPts val="1265"/>
              </a:lnSpc>
              <a:spcBef>
                <a:spcPts val="835"/>
              </a:spcBef>
              <a:spcAft>
                <a:spcPts val="1000"/>
              </a:spcAft>
              <a:buNone/>
            </a:pPr>
            <a:r>
              <a:rPr lang="en-CA" sz="2000" dirty="0">
                <a:solidFill>
                  <a:srgbClr val="000000"/>
                </a:solidFill>
                <a:cs typeface="Times New Roman" panose="02020603050405020304" pitchFamily="18" charset="0"/>
              </a:rPr>
              <a:t>(1) name </a:t>
            </a:r>
            <a:r>
              <a:rPr lang="en-CA" sz="2000" dirty="0">
                <a:solidFill>
                  <a:srgbClr val="000000"/>
                </a:solidFill>
                <a:effectLst/>
                <a:ea typeface="Times New Roman" panose="02020603050405020304" pitchFamily="18" charset="0"/>
                <a:cs typeface="Times New Roman" panose="02020603050405020304" pitchFamily="18" charset="0"/>
              </a:rPr>
              <a:t>an instance of the data object,</a:t>
            </a:r>
            <a:endParaRPr lang="en-IN" sz="2000" dirty="0">
              <a:effectLst/>
              <a:ea typeface="Times New Roman" panose="02020603050405020304" pitchFamily="18" charset="0"/>
              <a:cs typeface="Times New Roman" panose="02020603050405020304" pitchFamily="18" charset="0"/>
            </a:endParaRPr>
          </a:p>
          <a:p>
            <a:pPr marL="1528445" indent="0">
              <a:lnSpc>
                <a:spcPts val="1265"/>
              </a:lnSpc>
              <a:spcBef>
                <a:spcPts val="835"/>
              </a:spcBef>
              <a:spcAft>
                <a:spcPts val="1000"/>
              </a:spcAft>
              <a:buNone/>
            </a:pPr>
            <a:r>
              <a:rPr lang="en-CA" sz="2000" dirty="0">
                <a:solidFill>
                  <a:srgbClr val="000000"/>
                </a:solidFill>
                <a:effectLst/>
                <a:ea typeface="Times New Roman" panose="02020603050405020304" pitchFamily="18" charset="0"/>
                <a:cs typeface="Times New Roman" panose="02020603050405020304" pitchFamily="18" charset="0"/>
              </a:rPr>
              <a:t>(2) describe the instance, or</a:t>
            </a:r>
            <a:endParaRPr lang="en-IN" sz="2000" dirty="0">
              <a:effectLst/>
              <a:ea typeface="Times New Roman" panose="02020603050405020304" pitchFamily="18" charset="0"/>
              <a:cs typeface="Times New Roman" panose="02020603050405020304" pitchFamily="18" charset="0"/>
            </a:endParaRPr>
          </a:p>
          <a:p>
            <a:pPr marL="1570990" indent="0">
              <a:lnSpc>
                <a:spcPts val="1265"/>
              </a:lnSpc>
              <a:spcBef>
                <a:spcPts val="735"/>
              </a:spcBef>
              <a:spcAft>
                <a:spcPts val="1000"/>
              </a:spcAft>
              <a:buNone/>
            </a:pPr>
            <a:r>
              <a:rPr lang="en-CA" sz="2000" dirty="0">
                <a:solidFill>
                  <a:srgbClr val="000000"/>
                </a:solidFill>
                <a:effectLst/>
                <a:ea typeface="Times New Roman" panose="02020603050405020304" pitchFamily="18" charset="0"/>
                <a:cs typeface="Times New Roman" panose="02020603050405020304" pitchFamily="18" charset="0"/>
              </a:rPr>
              <a:t>(3) make reference to another instance in another table</a:t>
            </a:r>
            <a:endParaRPr lang="en-IN" sz="2000" dirty="0">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7655009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Data </a:t>
            </a:r>
            <a:r>
              <a:rPr lang="en-GB" altLang="en-US" sz="2400" b="1" dirty="0" err="1">
                <a:solidFill>
                  <a:srgbClr val="0000FF"/>
                </a:solidFill>
                <a:cs typeface="Times New Roman" panose="02020603050405020304" pitchFamily="18" charset="0"/>
              </a:rPr>
              <a:t>Modeling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marL="976630" indent="0" algn="just">
              <a:lnSpc>
                <a:spcPts val="1265"/>
              </a:lnSpc>
              <a:spcBef>
                <a:spcPts val="900"/>
              </a:spcBef>
              <a:spcAft>
                <a:spcPts val="1000"/>
              </a:spcAft>
              <a:buNone/>
              <a:tabLst>
                <a:tab pos="1551305" algn="l"/>
              </a:tabLs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528445" indent="0">
              <a:lnSpc>
                <a:spcPts val="1265"/>
              </a:lnSpc>
              <a:spcBef>
                <a:spcPts val="835"/>
              </a:spcBef>
              <a:spcAft>
                <a:spcPts val="1000"/>
              </a:spcAft>
              <a:buNone/>
            </a:pPr>
            <a:r>
              <a:rPr lang="en-CA" sz="1800" dirty="0">
                <a:solidFill>
                  <a:srgbClr val="000000"/>
                </a:solidFill>
                <a:effectLst/>
                <a:ea typeface="Times New Roman" panose="02020603050405020304" pitchFamily="18" charset="0"/>
                <a:cs typeface="Times New Roman" panose="02020603050405020304" pitchFamily="18" charset="0"/>
              </a:rPr>
              <a:t>(2) describe the instance, or</a:t>
            </a:r>
            <a:endParaRPr lang="en-IN" sz="1800" dirty="0">
              <a:effectLst/>
              <a:ea typeface="Times New Roman" panose="02020603050405020304" pitchFamily="18" charset="0"/>
              <a:cs typeface="Times New Roman" panose="02020603050405020304" pitchFamily="18" charset="0"/>
            </a:endParaRPr>
          </a:p>
          <a:p>
            <a:pPr marL="1570990" indent="0">
              <a:lnSpc>
                <a:spcPts val="1265"/>
              </a:lnSpc>
              <a:spcBef>
                <a:spcPts val="735"/>
              </a:spcBef>
              <a:spcAft>
                <a:spcPts val="1000"/>
              </a:spcAft>
              <a:buNone/>
            </a:pPr>
            <a:r>
              <a:rPr lang="en-CA" sz="1800" dirty="0">
                <a:solidFill>
                  <a:srgbClr val="000000"/>
                </a:solidFill>
                <a:effectLst/>
                <a:ea typeface="Times New Roman" panose="02020603050405020304" pitchFamily="18" charset="0"/>
                <a:cs typeface="Times New Roman" panose="02020603050405020304" pitchFamily="18" charset="0"/>
              </a:rPr>
              <a:t>(3) make reference to another instance in another table</a:t>
            </a:r>
            <a:endParaRPr lang="en-IN" sz="1800" dirty="0">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4" name="Picture 3">
            <a:extLst>
              <a:ext uri="{FF2B5EF4-FFF2-40B4-BE49-F238E27FC236}">
                <a16:creationId xmlns:a16="http://schemas.microsoft.com/office/drawing/2014/main" xmlns="" id="{4CAA6D56-7A3F-4023-9515-3DA2654ACBF0}"/>
              </a:ext>
            </a:extLst>
          </p:cNvPr>
          <p:cNvPicPr>
            <a:picLocks noChangeAspect="1"/>
          </p:cNvPicPr>
          <p:nvPr/>
        </p:nvPicPr>
        <p:blipFill>
          <a:blip r:embed="rId3"/>
          <a:stretch>
            <a:fillRect/>
          </a:stretch>
        </p:blipFill>
        <p:spPr>
          <a:xfrm>
            <a:off x="1266825" y="2696395"/>
            <a:ext cx="9658350" cy="3751210"/>
          </a:xfrm>
          <a:prstGeom prst="rect">
            <a:avLst/>
          </a:prstGeom>
        </p:spPr>
      </p:pic>
    </p:spTree>
    <p:extLst>
      <p:ext uri="{BB962C8B-B14F-4D97-AF65-F5344CB8AC3E}">
        <p14:creationId xmlns:p14="http://schemas.microsoft.com/office/powerpoint/2010/main" xmlns="" val="33313140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Data </a:t>
            </a:r>
            <a:r>
              <a:rPr lang="en-GB" altLang="en-US" sz="2400" b="1" dirty="0" err="1">
                <a:solidFill>
                  <a:srgbClr val="0000FF"/>
                </a:solidFill>
                <a:cs typeface="Times New Roman" panose="02020603050405020304" pitchFamily="18" charset="0"/>
              </a:rPr>
              <a:t>Modeling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marL="976630" indent="0" algn="just">
              <a:lnSpc>
                <a:spcPts val="1265"/>
              </a:lnSpc>
              <a:spcBef>
                <a:spcPts val="900"/>
              </a:spcBef>
              <a:spcAft>
                <a:spcPts val="1000"/>
              </a:spcAft>
              <a:buNone/>
              <a:tabLst>
                <a:tab pos="1551305" algn="l"/>
              </a:tabLs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748030" indent="0">
              <a:lnSpc>
                <a:spcPts val="1075"/>
              </a:lnSpc>
              <a:spcBef>
                <a:spcPts val="5"/>
              </a:spcBef>
              <a:spcAft>
                <a:spcPts val="1000"/>
              </a:spcAft>
              <a:buNone/>
            </a:pPr>
            <a:r>
              <a:rPr lang="en-CA" sz="2000" b="1" dirty="0">
                <a:solidFill>
                  <a:srgbClr val="000000"/>
                </a:solidFill>
                <a:effectLst/>
                <a:ea typeface="Times New Roman" panose="02020603050405020304" pitchFamily="18" charset="0"/>
                <a:cs typeface="Times New Roman" panose="02020603050405020304" pitchFamily="18" charset="0"/>
              </a:rPr>
              <a:t>Relationships</a:t>
            </a:r>
            <a:endParaRPr lang="en-IN" sz="2000" dirty="0">
              <a:effectLst/>
              <a:ea typeface="Times New Roman" panose="02020603050405020304" pitchFamily="18" charset="0"/>
              <a:cs typeface="Times New Roman" panose="02020603050405020304" pitchFamily="18" charset="0"/>
            </a:endParaRPr>
          </a:p>
          <a:p>
            <a:pPr marL="1948180" indent="-285750">
              <a:lnSpc>
                <a:spcPts val="1265"/>
              </a:lnSpc>
              <a:spcAft>
                <a:spcPts val="1000"/>
              </a:spcAft>
              <a:buFont typeface="Wingdings" panose="05000000000000000000" pitchFamily="2" charset="2"/>
              <a:buChar char="Ø"/>
            </a:pPr>
            <a:r>
              <a:rPr lang="en-CA" sz="2000" dirty="0">
                <a:effectLst/>
                <a:ea typeface="Times New Roman" panose="02020603050405020304" pitchFamily="18" charset="0"/>
                <a:cs typeface="Times New Roman" panose="02020603050405020304" pitchFamily="18" charset="0"/>
              </a:rPr>
              <a:t> </a:t>
            </a:r>
            <a:r>
              <a:rPr lang="en-CA" sz="2000" dirty="0">
                <a:solidFill>
                  <a:srgbClr val="000000"/>
                </a:solidFill>
                <a:effectLst/>
                <a:ea typeface="Times New Roman" panose="02020603050405020304" pitchFamily="18" charset="0"/>
                <a:cs typeface="Times New Roman" panose="02020603050405020304" pitchFamily="18" charset="0"/>
              </a:rPr>
              <a:t> Data objects are connected to one another in different ways.</a:t>
            </a:r>
            <a:endParaRPr lang="en-IN" sz="2000" dirty="0">
              <a:effectLst/>
              <a:ea typeface="Times New Roman" panose="02020603050405020304" pitchFamily="18" charset="0"/>
              <a:cs typeface="Times New Roman" panose="02020603050405020304" pitchFamily="18" charset="0"/>
            </a:endParaRPr>
          </a:p>
          <a:p>
            <a:pPr marL="1948180" indent="-285750">
              <a:lnSpc>
                <a:spcPts val="1265"/>
              </a:lnSpc>
              <a:spcBef>
                <a:spcPts val="935"/>
              </a:spcBef>
              <a:spcAft>
                <a:spcPts val="1000"/>
              </a:spcAft>
              <a:buFont typeface="Wingdings" panose="05000000000000000000" pitchFamily="2" charset="2"/>
              <a:buChar char="Ø"/>
              <a:tabLst>
                <a:tab pos="5522595" algn="l"/>
              </a:tabLst>
            </a:pPr>
            <a:r>
              <a:rPr lang="en-CA" sz="2000" dirty="0">
                <a:solidFill>
                  <a:srgbClr val="000000"/>
                </a:solidFill>
                <a:effectLst/>
                <a:ea typeface="Times New Roman" panose="02020603050405020304" pitchFamily="18" charset="0"/>
                <a:cs typeface="Times New Roman" panose="02020603050405020304" pitchFamily="18" charset="0"/>
              </a:rPr>
              <a:t> Consider  the  two  objects  person  and  car ,</a:t>
            </a:r>
          </a:p>
          <a:p>
            <a:pPr marL="1948180" indent="-285750">
              <a:lnSpc>
                <a:spcPts val="1265"/>
              </a:lnSpc>
              <a:spcBef>
                <a:spcPts val="935"/>
              </a:spcBef>
              <a:spcAft>
                <a:spcPts val="1000"/>
              </a:spcAft>
              <a:buFont typeface="Wingdings" panose="05000000000000000000" pitchFamily="2" charset="2"/>
              <a:buChar char="Ø"/>
              <a:tabLst>
                <a:tab pos="5522595" algn="l"/>
              </a:tabLst>
            </a:pPr>
            <a:r>
              <a:rPr lang="en-CA" sz="2000" dirty="0">
                <a:solidFill>
                  <a:srgbClr val="000000"/>
                </a:solidFill>
                <a:ea typeface="Times New Roman" panose="02020603050405020304" pitchFamily="18" charset="0"/>
                <a:cs typeface="Times New Roman" panose="02020603050405020304" pitchFamily="18" charset="0"/>
              </a:rPr>
              <a:t> A </a:t>
            </a:r>
            <a:r>
              <a:rPr lang="en-CA" sz="2000" dirty="0">
                <a:solidFill>
                  <a:srgbClr val="000000"/>
                </a:solidFill>
                <a:effectLst/>
                <a:ea typeface="Times New Roman" panose="02020603050405020304" pitchFamily="18" charset="0"/>
                <a:cs typeface="Times New Roman" panose="02020603050405020304" pitchFamily="18" charset="0"/>
              </a:rPr>
              <a:t>connection  is established between them because they are related. </a:t>
            </a:r>
            <a:r>
              <a:rPr lang="en-CA" sz="2000" dirty="0">
                <a:effectLst/>
                <a:ea typeface="Times New Roman" panose="02020603050405020304" pitchFamily="18" charset="0"/>
                <a:cs typeface="Times New Roman" panose="02020603050405020304" pitchFamily="18" charset="0"/>
              </a:rPr>
              <a:t/>
            </a:r>
            <a:br>
              <a:rPr lang="en-CA" sz="2000" dirty="0">
                <a:effectLst/>
                <a:ea typeface="Times New Roman" panose="02020603050405020304" pitchFamily="18" charset="0"/>
                <a:cs typeface="Times New Roman" panose="02020603050405020304" pitchFamily="18" charset="0"/>
              </a:rPr>
            </a:br>
            <a:endParaRPr lang="en-CA" sz="2000" dirty="0">
              <a:solidFill>
                <a:srgbClr val="000000"/>
              </a:solidFill>
              <a:ea typeface="Times New Roman" panose="02020603050405020304" pitchFamily="18" charset="0"/>
              <a:cs typeface="Times New Roman" panose="02020603050405020304" pitchFamily="18" charset="0"/>
            </a:endParaRPr>
          </a:p>
          <a:p>
            <a:pPr marL="1948180" indent="-285750">
              <a:lnSpc>
                <a:spcPts val="1265"/>
              </a:lnSpc>
              <a:spcBef>
                <a:spcPts val="935"/>
              </a:spcBef>
              <a:spcAft>
                <a:spcPts val="1000"/>
              </a:spcAft>
              <a:buFont typeface="Wingdings" panose="05000000000000000000" pitchFamily="2" charset="2"/>
              <a:buChar char="Ø"/>
              <a:tabLst>
                <a:tab pos="5522595" algn="l"/>
              </a:tabLst>
            </a:pPr>
            <a:r>
              <a:rPr lang="en-CA" sz="2000" dirty="0">
                <a:solidFill>
                  <a:srgbClr val="000000"/>
                </a:solidFill>
                <a:effectLst/>
                <a:ea typeface="Times New Roman" panose="02020603050405020304" pitchFamily="18" charset="0"/>
                <a:cs typeface="Times New Roman" panose="02020603050405020304" pitchFamily="18" charset="0"/>
              </a:rPr>
              <a:t>For example</a:t>
            </a:r>
            <a:endParaRPr lang="en-IN" sz="2000" dirty="0">
              <a:effectLst/>
              <a:ea typeface="Times New Roman" panose="02020603050405020304" pitchFamily="18" charset="0"/>
              <a:cs typeface="Times New Roman" panose="02020603050405020304" pitchFamily="18" charset="0"/>
            </a:endParaRPr>
          </a:p>
          <a:p>
            <a:pPr marL="2925445">
              <a:lnSpc>
                <a:spcPts val="1265"/>
              </a:lnSpc>
              <a:spcBef>
                <a:spcPts val="390"/>
              </a:spcBef>
              <a:spcAft>
                <a:spcPts val="1000"/>
              </a:spcAft>
            </a:pPr>
            <a:r>
              <a:rPr lang="en-IN" sz="2000" dirty="0">
                <a:solidFill>
                  <a:srgbClr val="000000"/>
                </a:solidFill>
                <a:effectLst/>
                <a:ea typeface="Times New Roman" panose="02020603050405020304" pitchFamily="18" charset="0"/>
                <a:cs typeface="Times New Roman" panose="02020603050405020304" pitchFamily="18" charset="0"/>
              </a:rPr>
              <a:t>A Person owns a car</a:t>
            </a:r>
          </a:p>
          <a:p>
            <a:pPr marL="2925445">
              <a:lnSpc>
                <a:spcPts val="1265"/>
              </a:lnSpc>
              <a:spcBef>
                <a:spcPts val="390"/>
              </a:spcBef>
              <a:spcAft>
                <a:spcPts val="1000"/>
              </a:spcAft>
            </a:pPr>
            <a:r>
              <a:rPr lang="en-IN" sz="2000" dirty="0">
                <a:solidFill>
                  <a:srgbClr val="000000"/>
                </a:solidFill>
                <a:ea typeface="Times New Roman" panose="02020603050405020304" pitchFamily="18" charset="0"/>
                <a:cs typeface="Times New Roman" panose="02020603050405020304" pitchFamily="18" charset="0"/>
              </a:rPr>
              <a:t>A Person is insured to drive a car</a:t>
            </a:r>
            <a:endParaRPr lang="en-IN" sz="2000" dirty="0">
              <a:effectLst/>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308436880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Data </a:t>
            </a:r>
            <a:r>
              <a:rPr lang="en-GB" altLang="en-US" sz="2400" b="1" dirty="0" err="1">
                <a:solidFill>
                  <a:srgbClr val="0000FF"/>
                </a:solidFill>
                <a:cs typeface="Times New Roman" panose="02020603050405020304" pitchFamily="18" charset="0"/>
              </a:rPr>
              <a:t>Modeling</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667000"/>
            <a:ext cx="11277600" cy="3810000"/>
          </a:xfrm>
        </p:spPr>
        <p:txBody>
          <a:bodyPr/>
          <a:lstStyle/>
          <a:p>
            <a:pPr marL="976630" indent="0" algn="just">
              <a:lnSpc>
                <a:spcPts val="1265"/>
              </a:lnSpc>
              <a:spcBef>
                <a:spcPts val="900"/>
              </a:spcBef>
              <a:spcAft>
                <a:spcPts val="1000"/>
              </a:spcAft>
              <a:buNone/>
              <a:tabLst>
                <a:tab pos="1551305" algn="l"/>
              </a:tabLst>
            </a:pP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5" name="Picture 4">
            <a:extLst>
              <a:ext uri="{FF2B5EF4-FFF2-40B4-BE49-F238E27FC236}">
                <a16:creationId xmlns:a16="http://schemas.microsoft.com/office/drawing/2014/main" xmlns="" id="{F39F0855-221D-4D5D-8988-FE1CF1AF6A4B}"/>
              </a:ext>
            </a:extLst>
          </p:cNvPr>
          <p:cNvPicPr>
            <a:picLocks noChangeAspect="1"/>
          </p:cNvPicPr>
          <p:nvPr/>
        </p:nvPicPr>
        <p:blipFill>
          <a:blip r:embed="rId3"/>
          <a:stretch>
            <a:fillRect/>
          </a:stretch>
        </p:blipFill>
        <p:spPr>
          <a:xfrm>
            <a:off x="3352800" y="2409825"/>
            <a:ext cx="5819775" cy="3914775"/>
          </a:xfrm>
          <a:prstGeom prst="rect">
            <a:avLst/>
          </a:prstGeom>
        </p:spPr>
      </p:pic>
    </p:spTree>
    <p:extLst>
      <p:ext uri="{BB962C8B-B14F-4D97-AF65-F5344CB8AC3E}">
        <p14:creationId xmlns:p14="http://schemas.microsoft.com/office/powerpoint/2010/main" xmlns="" val="33171425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Cardinality</a:t>
            </a:r>
            <a:endParaRPr lang="en-US" altLang="en-US" sz="2400" b="1" dirty="0">
              <a:solidFill>
                <a:srgbClr val="0000FF"/>
              </a:solidFill>
              <a:cs typeface="Times New Roman" panose="02020603050405020304" pitchFamily="18" charset="0"/>
            </a:endParaRPr>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304800" y="2543175"/>
            <a:ext cx="10972800" cy="3810000"/>
          </a:xfrm>
        </p:spPr>
        <p:txBody>
          <a:bodyPr/>
          <a:lstStyle/>
          <a:p>
            <a:pPr marL="979805" marR="945515" indent="0" algn="just">
              <a:lnSpc>
                <a:spcPts val="2050"/>
              </a:lnSpc>
              <a:spcBef>
                <a:spcPts val="910"/>
              </a:spcBef>
              <a:spcAft>
                <a:spcPts val="1000"/>
              </a:spcAft>
              <a:buNone/>
              <a:tabLst>
                <a:tab pos="1541780" algn="l"/>
                <a:tab pos="1541780" algn="l"/>
              </a:tabLst>
            </a:pPr>
            <a:r>
              <a:rPr lang="en-CA" sz="1800" b="1" dirty="0">
                <a:solidFill>
                  <a:srgbClr val="FF0000"/>
                </a:solidFill>
                <a:effectLst/>
                <a:ea typeface="Times New Roman" panose="02020603050405020304" pitchFamily="18" charset="0"/>
                <a:cs typeface="Times New Roman" panose="02020603050405020304" pitchFamily="18" charset="0"/>
              </a:rPr>
              <a:t>One-to-one (I:1)</a:t>
            </a:r>
            <a:r>
              <a:rPr lang="en-CA" sz="1800" b="1" dirty="0">
                <a:solidFill>
                  <a:srgbClr val="000000"/>
                </a:solidFill>
                <a:effectLst/>
                <a:ea typeface="Times New Roman" panose="02020603050405020304" pitchFamily="18" charset="0"/>
                <a:cs typeface="Times New Roman" panose="02020603050405020304" pitchFamily="18" charset="0"/>
              </a:rPr>
              <a:t>—An </a:t>
            </a:r>
            <a:r>
              <a:rPr lang="en-CA" sz="1800" dirty="0">
                <a:solidFill>
                  <a:srgbClr val="000000"/>
                </a:solidFill>
                <a:effectLst/>
                <a:ea typeface="Times New Roman" panose="02020603050405020304" pitchFamily="18" charset="0"/>
                <a:cs typeface="Times New Roman" panose="02020603050405020304" pitchFamily="18" charset="0"/>
              </a:rPr>
              <a:t>occurrence of [object] 'A' can relate to one and only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one occurrence of [object] 'B,' and an occurrence of 'B' can relate to only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one occurrence of 'A.'</a:t>
            </a:r>
            <a:endParaRPr lang="en-IN" sz="1800" dirty="0">
              <a:effectLst/>
              <a:ea typeface="Times New Roman" panose="02020603050405020304" pitchFamily="18" charset="0"/>
              <a:cs typeface="Times New Roman" panose="02020603050405020304" pitchFamily="18" charset="0"/>
            </a:endParaRPr>
          </a:p>
          <a:p>
            <a:pPr marL="979805" indent="0" algn="just">
              <a:lnSpc>
                <a:spcPts val="1265"/>
              </a:lnSpc>
              <a:spcBef>
                <a:spcPts val="700"/>
              </a:spcBef>
              <a:spcAft>
                <a:spcPts val="1000"/>
              </a:spcAft>
              <a:buNone/>
              <a:tabLst>
                <a:tab pos="4446905" algn="l"/>
              </a:tabLst>
            </a:pPr>
            <a:r>
              <a:rPr lang="en-CA" sz="1800" b="1" dirty="0">
                <a:solidFill>
                  <a:srgbClr val="FF0000"/>
                </a:solidFill>
                <a:cs typeface="Times New Roman" panose="02020603050405020304" pitchFamily="18" charset="0"/>
              </a:rPr>
              <a:t>One-to-many (1:M)—</a:t>
            </a:r>
            <a:r>
              <a:rPr lang="en-CA" sz="1800" b="1" dirty="0">
                <a:solidFill>
                  <a:srgbClr val="000000"/>
                </a:solidFill>
                <a:effectLst/>
                <a:ea typeface="Times New Roman" panose="02020603050405020304" pitchFamily="18" charset="0"/>
                <a:cs typeface="Times New Roman" panose="02020603050405020304" pitchFamily="18" charset="0"/>
              </a:rPr>
              <a:t>One </a:t>
            </a:r>
            <a:r>
              <a:rPr lang="en-CA" sz="1800" dirty="0">
                <a:solidFill>
                  <a:srgbClr val="000000"/>
                </a:solidFill>
                <a:effectLst/>
                <a:ea typeface="Times New Roman" panose="02020603050405020304" pitchFamily="18" charset="0"/>
                <a:cs typeface="Times New Roman" panose="02020603050405020304" pitchFamily="18" charset="0"/>
              </a:rPr>
              <a:t>occurrence of [object] 'A' can relate to one or many occurrences of</a:t>
            </a:r>
          </a:p>
          <a:p>
            <a:pPr marL="979805" indent="0" algn="just">
              <a:lnSpc>
                <a:spcPts val="1265"/>
              </a:lnSpc>
              <a:spcBef>
                <a:spcPts val="700"/>
              </a:spcBef>
              <a:spcAft>
                <a:spcPts val="1000"/>
              </a:spcAft>
              <a:buNone/>
              <a:tabLst>
                <a:tab pos="4446905" algn="l"/>
              </a:tabLst>
            </a:pPr>
            <a:r>
              <a:rPr lang="en-CA" sz="1800" dirty="0">
                <a:solidFill>
                  <a:srgbClr val="000000"/>
                </a:solidFill>
                <a:effectLst/>
                <a:ea typeface="Times New Roman" panose="02020603050405020304" pitchFamily="18" charset="0"/>
                <a:cs typeface="Times New Roman" panose="02020603050405020304" pitchFamily="18" charset="0"/>
              </a:rPr>
              <a:t> [object]  'B,' but an occurrence of 'B' can relate to only one occurrence of 'A.'</a:t>
            </a:r>
            <a:endParaRPr lang="en-IN" sz="1800" dirty="0">
              <a:effectLst/>
              <a:ea typeface="Times New Roman" panose="02020603050405020304" pitchFamily="18" charset="0"/>
              <a:cs typeface="Times New Roman" panose="02020603050405020304" pitchFamily="18" charset="0"/>
            </a:endParaRPr>
          </a:p>
          <a:p>
            <a:pPr marL="979805" marR="945515" indent="0" algn="just">
              <a:lnSpc>
                <a:spcPts val="2100"/>
              </a:lnSpc>
              <a:spcAft>
                <a:spcPts val="1000"/>
              </a:spcAft>
              <a:buNone/>
              <a:tabLst>
                <a:tab pos="1548130" algn="l"/>
                <a:tab pos="1541780" algn="l"/>
              </a:tabLst>
            </a:pPr>
            <a:r>
              <a:rPr lang="en-CA" sz="1800" b="1" dirty="0">
                <a:solidFill>
                  <a:srgbClr val="000000"/>
                </a:solidFill>
                <a:effectLst/>
                <a:ea typeface="Times New Roman" panose="02020603050405020304" pitchFamily="18" charset="0"/>
                <a:cs typeface="Times New Roman" panose="02020603050405020304" pitchFamily="18" charset="0"/>
              </a:rPr>
              <a:t> </a:t>
            </a:r>
            <a:r>
              <a:rPr lang="en-CA" sz="1800" b="1" dirty="0">
                <a:solidFill>
                  <a:srgbClr val="FF0000"/>
                </a:solidFill>
                <a:cs typeface="Times New Roman" panose="02020603050405020304" pitchFamily="18" charset="0"/>
              </a:rPr>
              <a:t>Many-to-many (M:N)</a:t>
            </a:r>
            <a:r>
              <a:rPr lang="en-CA" sz="1800" b="1" dirty="0">
                <a:solidFill>
                  <a:srgbClr val="000000"/>
                </a:solidFill>
                <a:effectLst/>
                <a:ea typeface="Times New Roman" panose="02020603050405020304" pitchFamily="18" charset="0"/>
                <a:cs typeface="Times New Roman" panose="02020603050405020304" pitchFamily="18" charset="0"/>
              </a:rPr>
              <a:t>—An </a:t>
            </a:r>
            <a:r>
              <a:rPr lang="en-CA" sz="1800" dirty="0">
                <a:solidFill>
                  <a:srgbClr val="000000"/>
                </a:solidFill>
                <a:effectLst/>
                <a:ea typeface="Times New Roman" panose="02020603050405020304" pitchFamily="18" charset="0"/>
                <a:cs typeface="Times New Roman" panose="02020603050405020304" pitchFamily="18" charset="0"/>
              </a:rPr>
              <a:t>occurrence of [object] 'A' can relate to one or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more occurrences of </a:t>
            </a:r>
            <a:r>
              <a:rPr lang="en-CA" sz="1800" b="1" dirty="0">
                <a:solidFill>
                  <a:srgbClr val="000000"/>
                </a:solidFill>
                <a:effectLst/>
                <a:ea typeface="Times New Roman" panose="02020603050405020304" pitchFamily="18" charset="0"/>
                <a:cs typeface="Times New Roman" panose="02020603050405020304" pitchFamily="18" charset="0"/>
              </a:rPr>
              <a:t>'B,' </a:t>
            </a:r>
            <a:r>
              <a:rPr lang="en-CA" sz="1800" dirty="0">
                <a:solidFill>
                  <a:srgbClr val="000000"/>
                </a:solidFill>
                <a:effectLst/>
                <a:ea typeface="Times New Roman" panose="02020603050405020304" pitchFamily="18" charset="0"/>
                <a:cs typeface="Times New Roman" panose="02020603050405020304" pitchFamily="18" charset="0"/>
              </a:rPr>
              <a:t>while an occurrence of </a:t>
            </a:r>
            <a:r>
              <a:rPr lang="en-CA" sz="1800" b="1" dirty="0">
                <a:solidFill>
                  <a:srgbClr val="000000"/>
                </a:solidFill>
                <a:effectLst/>
                <a:ea typeface="Times New Roman" panose="02020603050405020304" pitchFamily="18" charset="0"/>
                <a:cs typeface="Times New Roman" panose="02020603050405020304" pitchFamily="18" charset="0"/>
              </a:rPr>
              <a:t>'B' </a:t>
            </a:r>
            <a:r>
              <a:rPr lang="en-CA" sz="1800" dirty="0">
                <a:solidFill>
                  <a:srgbClr val="000000"/>
                </a:solidFill>
                <a:effectLst/>
                <a:ea typeface="Times New Roman" panose="02020603050405020304" pitchFamily="18" charset="0"/>
                <a:cs typeface="Times New Roman" panose="02020603050405020304" pitchFamily="18" charset="0"/>
              </a:rPr>
              <a:t>can relate to one or more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occurrences of 'A.'</a:t>
            </a:r>
            <a:endParaRPr lang="en-IN" sz="1800" dirty="0">
              <a:effectLst/>
              <a:ea typeface="Times New Roman" panose="02020603050405020304" pitchFamily="18" charset="0"/>
              <a:cs typeface="Times New Roman" panose="02020603050405020304" pitchFamily="18" charset="0"/>
            </a:endParaRPr>
          </a:p>
          <a:p>
            <a:pPr marL="973455" marR="948690" indent="0" algn="just">
              <a:lnSpc>
                <a:spcPts val="2100"/>
              </a:lnSpc>
              <a:spcAft>
                <a:spcPts val="1000"/>
              </a:spcAft>
              <a:buNone/>
              <a:tabLst>
                <a:tab pos="1548130" algn="l"/>
                <a:tab pos="1548130" algn="l"/>
              </a:tabLst>
            </a:pPr>
            <a:r>
              <a:rPr lang="en-CA" sz="1800" dirty="0">
                <a:solidFill>
                  <a:srgbClr val="000000"/>
                </a:solidFill>
                <a:effectLst/>
                <a:ea typeface="Times New Roman" panose="02020603050405020304" pitchFamily="18" charset="0"/>
                <a:cs typeface="Times New Roman" panose="02020603050405020304" pitchFamily="18" charset="0"/>
              </a:rPr>
              <a:t>Cardinality defines "the maximum number of objects that can participate in a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relationship“ It does not, however, provide an indication of whether or not a </a:t>
            </a:r>
            <a:r>
              <a:rPr lang="en-CA" sz="1800" dirty="0">
                <a:effectLst/>
                <a:ea typeface="Times New Roman" panose="02020603050405020304" pitchFamily="18" charset="0"/>
                <a:cs typeface="Times New Roman" panose="02020603050405020304" pitchFamily="18" charset="0"/>
              </a:rPr>
              <a:t/>
            </a:r>
            <a:br>
              <a:rPr lang="en-CA" sz="1800" dirty="0">
                <a:effectLst/>
                <a:ea typeface="Times New Roman" panose="02020603050405020304" pitchFamily="18" charset="0"/>
                <a:cs typeface="Times New Roman" panose="02020603050405020304" pitchFamily="18" charset="0"/>
              </a:rPr>
            </a:br>
            <a:r>
              <a:rPr lang="en-CA" sz="1800" dirty="0">
                <a:solidFill>
                  <a:srgbClr val="000000"/>
                </a:solidFill>
                <a:effectLst/>
                <a:ea typeface="Times New Roman" panose="02020603050405020304" pitchFamily="18" charset="0"/>
                <a:cs typeface="Times New Roman" panose="02020603050405020304" pitchFamily="18" charset="0"/>
              </a:rPr>
              <a:t>particular data object must participate in the relationship.</a:t>
            </a:r>
            <a:endParaRPr lang="en-IN" sz="1800" dirty="0">
              <a:effectLst/>
              <a:ea typeface="Times New Roman" panose="02020603050405020304" pitchFamily="18" charset="0"/>
              <a:cs typeface="Times New Roman" panose="02020603050405020304" pitchFamily="18" charset="0"/>
            </a:endParaRPr>
          </a:p>
          <a:p>
            <a:pPr marL="1202055" marR="958215" indent="0" algn="just">
              <a:lnSpc>
                <a:spcPts val="2100"/>
              </a:lnSpc>
              <a:spcBef>
                <a:spcPts val="10"/>
              </a:spcBef>
              <a:spcAft>
                <a:spcPts val="1000"/>
              </a:spcAft>
              <a:buNone/>
            </a:pPr>
            <a:endParaRPr lang="en-IN" sz="1800" dirty="0">
              <a:solidFill>
                <a:srgbClr val="00000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36208968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Symbols used in ER Diagram</a:t>
            </a:r>
            <a:endParaRPr lang="en-US" altLang="en-US" sz="2400" b="1" dirty="0">
              <a:solidFill>
                <a:srgbClr val="0000FF"/>
              </a:solidFill>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BDFB2E70-7BF6-4ACD-8B2F-19B64C153074}"/>
              </a:ext>
            </a:extLst>
          </p:cNvPr>
          <p:cNvPicPr>
            <a:picLocks noGrp="1" noChangeAspect="1"/>
          </p:cNvPicPr>
          <p:nvPr>
            <p:ph idx="1"/>
          </p:nvPr>
        </p:nvPicPr>
        <p:blipFill>
          <a:blip r:embed="rId2"/>
          <a:stretch>
            <a:fillRect/>
          </a:stretch>
        </p:blipFill>
        <p:spPr>
          <a:xfrm>
            <a:off x="914400" y="2543175"/>
            <a:ext cx="9906000" cy="3810000"/>
          </a:xfrm>
        </p:spPr>
      </p:pic>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3"/>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4286122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Reason for Successful, Failure and Challenged Project</a:t>
            </a:r>
          </a:p>
          <a:p>
            <a:pPr marR="0" lvl="0" algn="just" defTabSz="914400" rtl="0" eaLnBrk="1" fontAlgn="auto" latinLnBrk="0" hangingPunct="1">
              <a:lnSpc>
                <a:spcPct val="100000"/>
              </a:lnSpc>
              <a:spcBef>
                <a:spcPts val="0"/>
              </a:spcBef>
              <a:spcAft>
                <a:spcPts val="0"/>
              </a:spcAft>
              <a:buClrTx/>
              <a:buSzTx/>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E53279F4-93B5-45E3-8FF5-97BE1C37919C}"/>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2667001"/>
            <a:ext cx="9982200" cy="3312656"/>
          </a:xfrm>
          <a:prstGeom prst="rect">
            <a:avLst/>
          </a:prstGeom>
          <a:noFill/>
          <a:ln>
            <a:noFill/>
          </a:ln>
        </p:spPr>
      </p:pic>
    </p:spTree>
    <p:extLst>
      <p:ext uri="{BB962C8B-B14F-4D97-AF65-F5344CB8AC3E}">
        <p14:creationId xmlns:p14="http://schemas.microsoft.com/office/powerpoint/2010/main" xmlns="" val="38061872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6" name="Content Placeholder 5">
            <a:extLst>
              <a:ext uri="{FF2B5EF4-FFF2-40B4-BE49-F238E27FC236}">
                <a16:creationId xmlns:a16="http://schemas.microsoft.com/office/drawing/2014/main" xmlns="" id="{53164091-38A4-48CA-872E-DE1B4033D239}"/>
              </a:ext>
            </a:extLst>
          </p:cNvPr>
          <p:cNvPicPr>
            <a:picLocks noGrp="1" noChangeAspect="1"/>
          </p:cNvPicPr>
          <p:nvPr>
            <p:ph idx="1"/>
          </p:nvPr>
        </p:nvPicPr>
        <p:blipFill>
          <a:blip r:embed="rId3"/>
          <a:stretch>
            <a:fillRect/>
          </a:stretch>
        </p:blipFill>
        <p:spPr>
          <a:xfrm>
            <a:off x="914400" y="2590800"/>
            <a:ext cx="9739213" cy="3810000"/>
          </a:xfrm>
        </p:spPr>
      </p:pic>
    </p:spTree>
    <p:extLst>
      <p:ext uri="{BB962C8B-B14F-4D97-AF65-F5344CB8AC3E}">
        <p14:creationId xmlns:p14="http://schemas.microsoft.com/office/powerpoint/2010/main" xmlns="" val="3535792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9" name="Content Placeholder 8">
            <a:extLst>
              <a:ext uri="{FF2B5EF4-FFF2-40B4-BE49-F238E27FC236}">
                <a16:creationId xmlns:a16="http://schemas.microsoft.com/office/drawing/2014/main" xmlns="" id="{9EBE9973-4E91-402D-9203-21CAA8AE078A}"/>
              </a:ext>
            </a:extLst>
          </p:cNvPr>
          <p:cNvPicPr>
            <a:picLocks noGrp="1" noChangeAspect="1"/>
          </p:cNvPicPr>
          <p:nvPr>
            <p:ph idx="1"/>
          </p:nvPr>
        </p:nvPicPr>
        <p:blipFill>
          <a:blip r:embed="rId3"/>
          <a:stretch>
            <a:fillRect/>
          </a:stretch>
        </p:blipFill>
        <p:spPr>
          <a:xfrm>
            <a:off x="1066801" y="2667000"/>
            <a:ext cx="9316292" cy="3459163"/>
          </a:xfrm>
        </p:spPr>
      </p:pic>
    </p:spTree>
    <p:extLst>
      <p:ext uri="{BB962C8B-B14F-4D97-AF65-F5344CB8AC3E}">
        <p14:creationId xmlns:p14="http://schemas.microsoft.com/office/powerpoint/2010/main" xmlns="" val="41854918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5" name="Content Placeholder 4">
            <a:extLst>
              <a:ext uri="{FF2B5EF4-FFF2-40B4-BE49-F238E27FC236}">
                <a16:creationId xmlns:a16="http://schemas.microsoft.com/office/drawing/2014/main" xmlns="" id="{85515745-B9FA-4E5E-959F-A25C16B1D3F5}"/>
              </a:ext>
            </a:extLst>
          </p:cNvPr>
          <p:cNvPicPr>
            <a:picLocks noGrp="1" noChangeAspect="1"/>
          </p:cNvPicPr>
          <p:nvPr>
            <p:ph idx="1"/>
          </p:nvPr>
        </p:nvPicPr>
        <p:blipFill>
          <a:blip r:embed="rId3"/>
          <a:stretch>
            <a:fillRect/>
          </a:stretch>
        </p:blipFill>
        <p:spPr>
          <a:xfrm>
            <a:off x="974025" y="2667000"/>
            <a:ext cx="10243949" cy="3459163"/>
          </a:xfrm>
        </p:spPr>
      </p:pic>
    </p:spTree>
    <p:extLst>
      <p:ext uri="{BB962C8B-B14F-4D97-AF65-F5344CB8AC3E}">
        <p14:creationId xmlns:p14="http://schemas.microsoft.com/office/powerpoint/2010/main" xmlns="" val="2547428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6" name="Content Placeholder 5">
            <a:extLst>
              <a:ext uri="{FF2B5EF4-FFF2-40B4-BE49-F238E27FC236}">
                <a16:creationId xmlns:a16="http://schemas.microsoft.com/office/drawing/2014/main" xmlns="" id="{CEA86458-185C-42EF-AE3E-163BBC32B6F8}"/>
              </a:ext>
            </a:extLst>
          </p:cNvPr>
          <p:cNvPicPr>
            <a:picLocks noGrp="1" noChangeAspect="1"/>
          </p:cNvPicPr>
          <p:nvPr>
            <p:ph idx="1"/>
          </p:nvPr>
        </p:nvPicPr>
        <p:blipFill>
          <a:blip r:embed="rId3"/>
          <a:stretch>
            <a:fillRect/>
          </a:stretch>
        </p:blipFill>
        <p:spPr>
          <a:xfrm>
            <a:off x="809625" y="2743200"/>
            <a:ext cx="10572750" cy="3429000"/>
          </a:xfrm>
        </p:spPr>
      </p:pic>
    </p:spTree>
    <p:extLst>
      <p:ext uri="{BB962C8B-B14F-4D97-AF65-F5344CB8AC3E}">
        <p14:creationId xmlns:p14="http://schemas.microsoft.com/office/powerpoint/2010/main" xmlns="" val="1589001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ER Diagram</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5" name="Content Placeholder 4">
            <a:extLst>
              <a:ext uri="{FF2B5EF4-FFF2-40B4-BE49-F238E27FC236}">
                <a16:creationId xmlns:a16="http://schemas.microsoft.com/office/drawing/2014/main" xmlns="" id="{E2C35202-6ADF-4141-8DD3-8B2475745789}"/>
              </a:ext>
            </a:extLst>
          </p:cNvPr>
          <p:cNvPicPr>
            <a:picLocks noGrp="1" noChangeAspect="1"/>
          </p:cNvPicPr>
          <p:nvPr>
            <p:ph idx="1"/>
          </p:nvPr>
        </p:nvPicPr>
        <p:blipFill>
          <a:blip r:embed="rId3"/>
          <a:stretch>
            <a:fillRect/>
          </a:stretch>
        </p:blipFill>
        <p:spPr>
          <a:xfrm>
            <a:off x="1143000" y="3200400"/>
            <a:ext cx="9220199" cy="2971800"/>
          </a:xfrm>
        </p:spPr>
      </p:pic>
    </p:spTree>
    <p:extLst>
      <p:ext uri="{BB962C8B-B14F-4D97-AF65-F5344CB8AC3E}">
        <p14:creationId xmlns:p14="http://schemas.microsoft.com/office/powerpoint/2010/main" xmlns="" val="42227041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pt-BR" sz="2400" b="1" dirty="0">
                <a:solidFill>
                  <a:srgbClr val="0000FF"/>
                </a:solidFill>
                <a:cs typeface="Times New Roman" panose="02020603050405020304" pitchFamily="18" charset="0"/>
              </a:rPr>
              <a:t>E-R diagram for a car-insurance company</a:t>
            </a:r>
            <a:endParaRPr lang="en-US" altLang="en-US" sz="2400" b="1" dirty="0">
              <a:solidFill>
                <a:srgbClr val="0000FF"/>
              </a:solidFill>
              <a:cs typeface="Times New Roman" panose="02020603050405020304" pitchFamily="18" charset="0"/>
            </a:endParaRP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7" name="Content Placeholder 6">
            <a:extLst>
              <a:ext uri="{FF2B5EF4-FFF2-40B4-BE49-F238E27FC236}">
                <a16:creationId xmlns:a16="http://schemas.microsoft.com/office/drawing/2014/main" xmlns="" id="{9B43D435-4C70-4F1C-8957-4D55A798759C}"/>
              </a:ext>
            </a:extLst>
          </p:cNvPr>
          <p:cNvPicPr>
            <a:picLocks noGrp="1" noChangeAspect="1"/>
          </p:cNvPicPr>
          <p:nvPr>
            <p:ph idx="1"/>
          </p:nvPr>
        </p:nvPicPr>
        <p:blipFill>
          <a:blip r:embed="rId3"/>
          <a:stretch>
            <a:fillRect/>
          </a:stretch>
        </p:blipFill>
        <p:spPr>
          <a:xfrm>
            <a:off x="1333500" y="2819400"/>
            <a:ext cx="8610600" cy="3562350"/>
          </a:xfrm>
        </p:spPr>
      </p:pic>
    </p:spTree>
    <p:extLst>
      <p:ext uri="{BB962C8B-B14F-4D97-AF65-F5344CB8AC3E}">
        <p14:creationId xmlns:p14="http://schemas.microsoft.com/office/powerpoint/2010/main" xmlns="" val="11674830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Functional Model-Data Flow Diagram</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038225" y="2667000"/>
            <a:ext cx="10058400" cy="4525963"/>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A Data Flow Diagram(DFD) is a graphical representation of the flow of data through an information system</a:t>
            </a:r>
          </a:p>
          <a:p>
            <a:pPr algn="just" eaLnBrk="1" hangingPunct="1">
              <a:buFont typeface="Wingdings" panose="05000000000000000000" pitchFamily="2" charset="2"/>
              <a:buChar char="Ø"/>
            </a:pPr>
            <a:r>
              <a:rPr lang="en-US" sz="2400" dirty="0">
                <a:cs typeface="Times New Roman" panose="02020603050405020304" pitchFamily="18" charset="0"/>
              </a:rPr>
              <a:t>DFDs can be used for the visualization of data processing(structured Design)</a:t>
            </a:r>
          </a:p>
          <a:p>
            <a:pPr algn="just" eaLnBrk="1" hangingPunct="1">
              <a:buFont typeface="Wingdings" panose="05000000000000000000" pitchFamily="2" charset="2"/>
              <a:buChar char="Ø"/>
            </a:pPr>
            <a:r>
              <a:rPr lang="en-US" sz="2400" dirty="0">
                <a:cs typeface="Times New Roman" panose="02020603050405020304" pitchFamily="18" charset="0"/>
              </a:rPr>
              <a:t>It views a system as a function that transform the input into desired output</a:t>
            </a:r>
          </a:p>
          <a:p>
            <a:pPr algn="just" eaLnBrk="1" hangingPunct="1">
              <a:buFont typeface="Wingdings" panose="05000000000000000000" pitchFamily="2" charset="2"/>
              <a:buChar char="Ø"/>
            </a:pPr>
            <a:r>
              <a:rPr lang="en-US" sz="2400" dirty="0">
                <a:cs typeface="Times New Roman" panose="02020603050405020304" pitchFamily="18" charset="0"/>
              </a:rPr>
              <a:t>Flow Chart shows flow of control</a:t>
            </a:r>
          </a:p>
          <a:p>
            <a:pPr algn="just" eaLnBrk="1" hangingPunct="1">
              <a:buFont typeface="Wingdings" panose="05000000000000000000" pitchFamily="2" charset="2"/>
              <a:buChar char="Ø"/>
            </a:pPr>
            <a:r>
              <a:rPr lang="en-US" sz="2400" dirty="0">
                <a:cs typeface="Times New Roman" panose="02020603050405020304" pitchFamily="18" charset="0"/>
              </a:rPr>
              <a:t>DFD shows flow of Data</a:t>
            </a:r>
          </a:p>
          <a:p>
            <a:pPr algn="just" eaLnBrk="1" hangingPunct="1">
              <a:buFont typeface="Wingdings" panose="05000000000000000000" pitchFamily="2" charset="2"/>
              <a:buChar char="Ø"/>
            </a:pPr>
            <a:r>
              <a:rPr lang="en-US" sz="2400" dirty="0">
                <a:cs typeface="Times New Roman" panose="02020603050405020304" pitchFamily="18" charset="0"/>
              </a:rPr>
              <a:t>The flowchart describes boxes that describe computations, Decisions, Interactions and loops</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19403099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Steps for Creating Data Flow Diagram</a:t>
            </a:r>
            <a:endParaRPr lang="en-US" altLang="en-US" sz="2400" b="1" dirty="0"/>
          </a:p>
        </p:txBody>
      </p:sp>
      <p:sp>
        <p:nvSpPr>
          <p:cNvPr id="25603" name="Content Placeholder 2">
            <a:extLst>
              <a:ext uri="{FF2B5EF4-FFF2-40B4-BE49-F238E27FC236}">
                <a16:creationId xmlns:a16="http://schemas.microsoft.com/office/drawing/2014/main" xmlns="" id="{E6C35CF1-7A57-4FD8-995A-C1566801AA96}"/>
              </a:ext>
            </a:extLst>
          </p:cNvPr>
          <p:cNvSpPr>
            <a:spLocks noGrp="1"/>
          </p:cNvSpPr>
          <p:nvPr>
            <p:ph idx="1"/>
          </p:nvPr>
        </p:nvSpPr>
        <p:spPr>
          <a:xfrm>
            <a:off x="1524000" y="2514600"/>
            <a:ext cx="10058400" cy="4525963"/>
          </a:xfrm>
        </p:spPr>
        <p:txBody>
          <a:bodyPr/>
          <a:lstStyle/>
          <a:p>
            <a:pPr algn="just" eaLnBrk="1" hangingPunct="1">
              <a:buFont typeface="Wingdings" panose="05000000000000000000" pitchFamily="2" charset="2"/>
              <a:buChar char="Ø"/>
            </a:pPr>
            <a:r>
              <a:rPr lang="en-US" sz="2400" dirty="0">
                <a:cs typeface="Times New Roman" panose="02020603050405020304" pitchFamily="18" charset="0"/>
              </a:rPr>
              <a:t>Create a list of activities</a:t>
            </a:r>
          </a:p>
          <a:p>
            <a:pPr algn="just" eaLnBrk="1" hangingPunct="1">
              <a:buFont typeface="Wingdings" panose="05000000000000000000" pitchFamily="2" charset="2"/>
              <a:buChar char="Ø"/>
            </a:pPr>
            <a:r>
              <a:rPr lang="en-US" sz="2400" dirty="0">
                <a:cs typeface="Times New Roman" panose="02020603050405020304" pitchFamily="18" charset="0"/>
              </a:rPr>
              <a:t>Construct Level 0  </a:t>
            </a:r>
            <a:r>
              <a:rPr lang="en-US" sz="2400" dirty="0" err="1">
                <a:cs typeface="Times New Roman" panose="02020603050405020304" pitchFamily="18" charset="0"/>
              </a:rPr>
              <a:t>DfD</a:t>
            </a:r>
            <a:r>
              <a:rPr lang="en-US" sz="2400" dirty="0">
                <a:cs typeface="Times New Roman" panose="02020603050405020304" pitchFamily="18" charset="0"/>
              </a:rPr>
              <a:t>(Identifies Sources and Sink)</a:t>
            </a:r>
          </a:p>
          <a:p>
            <a:pPr algn="just" eaLnBrk="1" hangingPunct="1">
              <a:buFont typeface="Wingdings" panose="05000000000000000000" pitchFamily="2" charset="2"/>
              <a:buChar char="Ø"/>
            </a:pPr>
            <a:r>
              <a:rPr lang="en-US" sz="2400" dirty="0">
                <a:cs typeface="Times New Roman" panose="02020603050405020304" pitchFamily="18" charset="0"/>
              </a:rPr>
              <a:t>Construct Level 1DFD(identifies manageable sub processes)</a:t>
            </a:r>
          </a:p>
          <a:p>
            <a:pPr algn="just" eaLnBrk="1" hangingPunct="1">
              <a:buFont typeface="Wingdings" panose="05000000000000000000" pitchFamily="2" charset="2"/>
              <a:buChar char="Ø"/>
            </a:pPr>
            <a:r>
              <a:rPr lang="en-US" sz="2400" dirty="0">
                <a:cs typeface="Times New Roman" panose="02020603050405020304" pitchFamily="18" charset="0"/>
              </a:rPr>
              <a:t>Construct Level 2-n DFD</a:t>
            </a:r>
          </a:p>
          <a:p>
            <a:pPr algn="just" eaLnBrk="1" hangingPunct="1">
              <a:buFont typeface="Wingdings" panose="05000000000000000000" pitchFamily="2" charset="2"/>
              <a:buChar char="Ø"/>
            </a:pPr>
            <a:r>
              <a:rPr lang="en-US" sz="2400" dirty="0">
                <a:cs typeface="Times New Roman" panose="02020603050405020304" pitchFamily="18" charset="0"/>
              </a:rPr>
              <a:t>DFDs can be used for the visualization of data processing(structured Design)</a:t>
            </a:r>
          </a:p>
          <a:p>
            <a:pPr algn="just" eaLnBrk="1" hangingPunct="1">
              <a:buFont typeface="Wingdings" panose="05000000000000000000" pitchFamily="2" charset="2"/>
              <a:buChar char="Ø"/>
            </a:pPr>
            <a:r>
              <a:rPr lang="en-US" sz="2400" dirty="0">
                <a:cs typeface="Times New Roman" panose="02020603050405020304" pitchFamily="18" charset="0"/>
              </a:rPr>
              <a:t>It views a system as a function that transform the input into desired output</a:t>
            </a:r>
          </a:p>
          <a:p>
            <a:pPr algn="just" eaLnBrk="1" hangingPunct="1">
              <a:buFont typeface="Wingdings" panose="05000000000000000000" pitchFamily="2" charset="2"/>
              <a:buChar char="Ø"/>
            </a:pPr>
            <a:r>
              <a:rPr lang="en-US" sz="2400" dirty="0">
                <a:cs typeface="Times New Roman" panose="02020603050405020304" pitchFamily="18" charset="0"/>
              </a:rPr>
              <a:t>Flow Chart shows flow of control</a:t>
            </a:r>
          </a:p>
          <a:p>
            <a:pPr algn="just" eaLnBrk="1" hangingPunct="1">
              <a:buFont typeface="Wingdings" panose="05000000000000000000" pitchFamily="2" charset="2"/>
              <a:buChar char="Ø"/>
            </a:pPr>
            <a:r>
              <a:rPr lang="en-US" sz="2400" dirty="0">
                <a:cs typeface="Times New Roman" panose="02020603050405020304" pitchFamily="18" charset="0"/>
              </a:rPr>
              <a:t>DFD shows flow of Data</a:t>
            </a:r>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spTree>
    <p:extLst>
      <p:ext uri="{BB962C8B-B14F-4D97-AF65-F5344CB8AC3E}">
        <p14:creationId xmlns:p14="http://schemas.microsoft.com/office/powerpoint/2010/main" xmlns="" val="31220075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868540"/>
            <a:ext cx="10972800" cy="950860"/>
          </a:xfrm>
        </p:spPr>
        <p:txBody>
          <a:bodyPr/>
          <a:lstStyle/>
          <a:p>
            <a:pPr algn="l" eaLnBrk="1" hangingPunct="1"/>
            <a:r>
              <a:rPr lang="en-GB" altLang="en-US" sz="2400" b="1" dirty="0">
                <a:solidFill>
                  <a:srgbClr val="0000FF"/>
                </a:solidFill>
                <a:cs typeface="Times New Roman" panose="02020603050405020304" pitchFamily="18" charset="0"/>
              </a:rPr>
              <a:t>0-Level DFD</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t>
            </a:r>
            <a:r>
              <a:rPr lang="en-GB" altLang="en-US" sz="2400" dirty="0">
                <a:cs typeface="Times New Roman" panose="02020603050405020304" pitchFamily="18" charset="0"/>
              </a:rPr>
              <a:t>It shows the system as a single process with its relationship to external entities</a:t>
            </a:r>
            <a:endParaRPr lang="en-US" altLang="en-US" sz="2400" dirty="0"/>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6" name="Content Placeholder 5">
            <a:extLst>
              <a:ext uri="{FF2B5EF4-FFF2-40B4-BE49-F238E27FC236}">
                <a16:creationId xmlns:a16="http://schemas.microsoft.com/office/drawing/2014/main" xmlns="" id="{85DF5D12-A2EC-4315-B6F7-3BFA23C2317F}"/>
              </a:ext>
            </a:extLst>
          </p:cNvPr>
          <p:cNvPicPr>
            <a:picLocks noGrp="1" noChangeAspect="1"/>
          </p:cNvPicPr>
          <p:nvPr>
            <p:ph idx="1"/>
          </p:nvPr>
        </p:nvPicPr>
        <p:blipFill>
          <a:blip r:embed="rId3"/>
          <a:stretch>
            <a:fillRect/>
          </a:stretch>
        </p:blipFill>
        <p:spPr>
          <a:xfrm>
            <a:off x="1338262" y="3048000"/>
            <a:ext cx="9515475" cy="3429000"/>
          </a:xfrm>
        </p:spPr>
      </p:pic>
    </p:spTree>
    <p:extLst>
      <p:ext uri="{BB962C8B-B14F-4D97-AF65-F5344CB8AC3E}">
        <p14:creationId xmlns:p14="http://schemas.microsoft.com/office/powerpoint/2010/main" xmlns="" val="28165593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1-Level DFD</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t>
            </a:r>
            <a:r>
              <a:rPr lang="en-GB" altLang="en-US" sz="2400" dirty="0">
                <a:cs typeface="Times New Roman" panose="02020603050405020304" pitchFamily="18" charset="0"/>
              </a:rPr>
              <a:t>In this level we highlight the main functions of the system </a:t>
            </a:r>
            <a:endParaRPr lang="en-US" altLang="en-US" sz="2400" dirty="0"/>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4000" y="533400"/>
            <a:ext cx="9144793" cy="1335140"/>
          </a:xfrm>
          <a:prstGeom prst="rect">
            <a:avLst/>
          </a:prstGeom>
        </p:spPr>
      </p:pic>
      <p:pic>
        <p:nvPicPr>
          <p:cNvPr id="5" name="Content Placeholder 4">
            <a:extLst>
              <a:ext uri="{FF2B5EF4-FFF2-40B4-BE49-F238E27FC236}">
                <a16:creationId xmlns:a16="http://schemas.microsoft.com/office/drawing/2014/main" xmlns="" id="{0B595BE1-5681-43F2-9302-2DAB8601208A}"/>
              </a:ext>
            </a:extLst>
          </p:cNvPr>
          <p:cNvPicPr>
            <a:picLocks noGrp="1" noChangeAspect="1"/>
          </p:cNvPicPr>
          <p:nvPr>
            <p:ph idx="1"/>
          </p:nvPr>
        </p:nvPicPr>
        <p:blipFill>
          <a:blip r:embed="rId3"/>
          <a:stretch>
            <a:fillRect/>
          </a:stretch>
        </p:blipFill>
        <p:spPr>
          <a:xfrm>
            <a:off x="1905000" y="2819400"/>
            <a:ext cx="8534400" cy="3306763"/>
          </a:xfrm>
        </p:spPr>
      </p:pic>
    </p:spTree>
    <p:extLst>
      <p:ext uri="{BB962C8B-B14F-4D97-AF65-F5344CB8AC3E}">
        <p14:creationId xmlns:p14="http://schemas.microsoft.com/office/powerpoint/2010/main" xmlns="" val="3601605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97EC6881-DF42-4E08-BA4D-8343AF6D3A93}"/>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723900" y="2367027"/>
            <a:ext cx="10591800" cy="3886199"/>
          </a:xfrm>
          <a:prstGeom prst="rect">
            <a:avLst/>
          </a:prstGeom>
          <a:noFill/>
          <a:ln>
            <a:noFill/>
          </a:ln>
        </p:spPr>
      </p:pic>
    </p:spTree>
    <p:extLst>
      <p:ext uri="{BB962C8B-B14F-4D97-AF65-F5344CB8AC3E}">
        <p14:creationId xmlns:p14="http://schemas.microsoft.com/office/powerpoint/2010/main" xmlns="" val="11787312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2-Level DFD</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t>
            </a:r>
            <a:r>
              <a:rPr lang="en-GB" altLang="en-US" sz="2400" dirty="0">
                <a:cs typeface="Times New Roman" panose="02020603050405020304" pitchFamily="18" charset="0"/>
              </a:rPr>
              <a:t>2-level DFD goes one step deeper into parts of 1-level DFD. It can be used to plan or record the specific/necessary detail about the system’s functioning</a:t>
            </a:r>
            <a:endParaRPr lang="en-US" altLang="en-US" sz="2400" dirty="0"/>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3603" y="341260"/>
            <a:ext cx="9144793" cy="1335140"/>
          </a:xfrm>
          <a:prstGeom prst="rect">
            <a:avLst/>
          </a:prstGeom>
        </p:spPr>
      </p:pic>
      <p:pic>
        <p:nvPicPr>
          <p:cNvPr id="5" name="Content Placeholder 4">
            <a:extLst>
              <a:ext uri="{FF2B5EF4-FFF2-40B4-BE49-F238E27FC236}">
                <a16:creationId xmlns:a16="http://schemas.microsoft.com/office/drawing/2014/main" xmlns="" id="{1FFA6969-2840-40FB-ADC3-8DC6CEE9D56A}"/>
              </a:ext>
            </a:extLst>
          </p:cNvPr>
          <p:cNvPicPr>
            <a:picLocks noGrp="1" noChangeAspect="1"/>
          </p:cNvPicPr>
          <p:nvPr>
            <p:ph idx="1"/>
          </p:nvPr>
        </p:nvPicPr>
        <p:blipFill>
          <a:blip r:embed="rId3"/>
          <a:stretch>
            <a:fillRect/>
          </a:stretch>
        </p:blipFill>
        <p:spPr>
          <a:xfrm>
            <a:off x="2057399" y="3124200"/>
            <a:ext cx="8077199" cy="3306763"/>
          </a:xfrm>
        </p:spPr>
      </p:pic>
    </p:spTree>
    <p:extLst>
      <p:ext uri="{BB962C8B-B14F-4D97-AF65-F5344CB8AC3E}">
        <p14:creationId xmlns:p14="http://schemas.microsoft.com/office/powerpoint/2010/main" xmlns="" val="26054476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219200"/>
          </a:xfrm>
        </p:spPr>
        <p:txBody>
          <a:bodyPr/>
          <a:lstStyle/>
          <a:p>
            <a:pPr algn="l" eaLnBrk="1" hangingPunct="1"/>
            <a:r>
              <a:rPr lang="en-GB" altLang="en-US" sz="2400" b="1" dirty="0" err="1">
                <a:solidFill>
                  <a:srgbClr val="0000FF"/>
                </a:solidFill>
                <a:cs typeface="Times New Roman" panose="02020603050405020304" pitchFamily="18" charset="0"/>
              </a:rPr>
              <a:t>Behavioral</a:t>
            </a:r>
            <a:r>
              <a:rPr lang="en-GB" altLang="en-US" sz="2400" b="1" dirty="0">
                <a:solidFill>
                  <a:srgbClr val="0000FF"/>
                </a:solidFill>
                <a:cs typeface="Times New Roman" panose="02020603050405020304" pitchFamily="18" charset="0"/>
              </a:rPr>
              <a:t> Model-State Transition Diagram</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t>
            </a:r>
            <a:endParaRPr lang="en-US" altLang="en-US" sz="2400" dirty="0"/>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3603" y="341260"/>
            <a:ext cx="9144793" cy="1335140"/>
          </a:xfrm>
          <a:prstGeom prst="rect">
            <a:avLst/>
          </a:prstGeom>
        </p:spPr>
      </p:pic>
      <p:sp>
        <p:nvSpPr>
          <p:cNvPr id="6" name="Content Placeholder 5">
            <a:extLst>
              <a:ext uri="{FF2B5EF4-FFF2-40B4-BE49-F238E27FC236}">
                <a16:creationId xmlns:a16="http://schemas.microsoft.com/office/drawing/2014/main" xmlns="" id="{5427CB1A-9DB2-4D7C-9194-0301A8C02B53}"/>
              </a:ext>
            </a:extLst>
          </p:cNvPr>
          <p:cNvSpPr>
            <a:spLocks noGrp="1"/>
          </p:cNvSpPr>
          <p:nvPr>
            <p:ph idx="1"/>
          </p:nvPr>
        </p:nvSpPr>
        <p:spPr>
          <a:xfrm>
            <a:off x="228600" y="2362200"/>
            <a:ext cx="11430000" cy="4343400"/>
          </a:xfrm>
        </p:spPr>
        <p:txBody>
          <a:bodyPr/>
          <a:lstStyle/>
          <a:p>
            <a:pPr lvl="1">
              <a:buFont typeface="Wingdings" panose="05000000000000000000" pitchFamily="2" charset="2"/>
              <a:buChar char="Ø"/>
            </a:pPr>
            <a:r>
              <a:rPr lang="en-GB" altLang="en-US" sz="2400" dirty="0">
                <a:cs typeface="Times New Roman" panose="02020603050405020304" pitchFamily="18" charset="0"/>
              </a:rPr>
              <a:t>Rectangle represents system states</a:t>
            </a:r>
          </a:p>
          <a:p>
            <a:pPr lvl="1">
              <a:buFont typeface="Wingdings" panose="05000000000000000000" pitchFamily="2" charset="2"/>
              <a:buChar char="Ø"/>
            </a:pPr>
            <a:r>
              <a:rPr lang="en-GB" altLang="en-US" sz="2400" dirty="0">
                <a:cs typeface="Times New Roman" panose="02020603050405020304" pitchFamily="18" charset="0"/>
              </a:rPr>
              <a:t>Arrow represents transition between states</a:t>
            </a:r>
          </a:p>
          <a:p>
            <a:pPr lvl="1">
              <a:buFont typeface="Wingdings" panose="05000000000000000000" pitchFamily="2" charset="2"/>
              <a:buChar char="Ø"/>
            </a:pPr>
            <a:r>
              <a:rPr lang="en-GB" sz="2400" dirty="0">
                <a:cs typeface="Times New Roman" panose="02020603050405020304" pitchFamily="18" charset="0"/>
              </a:rPr>
              <a:t>Each Arrow </a:t>
            </a:r>
            <a:r>
              <a:rPr lang="en-GB" sz="2400" dirty="0" err="1">
                <a:cs typeface="Times New Roman" panose="02020603050405020304" pitchFamily="18" charset="0"/>
              </a:rPr>
              <a:t>labeled</a:t>
            </a:r>
            <a:r>
              <a:rPr lang="en-GB" sz="2400" dirty="0">
                <a:cs typeface="Times New Roman" panose="02020603050405020304" pitchFamily="18" charset="0"/>
              </a:rPr>
              <a:t> with Rule expression</a:t>
            </a:r>
          </a:p>
          <a:p>
            <a:pPr lvl="1">
              <a:buFont typeface="Wingdings" panose="05000000000000000000" pitchFamily="2" charset="2"/>
              <a:buChar char="Ø"/>
            </a:pPr>
            <a:r>
              <a:rPr lang="en-GB" sz="2400" dirty="0">
                <a:cs typeface="Times New Roman" panose="02020603050405020304" pitchFamily="18" charset="0"/>
              </a:rPr>
              <a:t>Top value indicates the events that cause the transition to occur</a:t>
            </a:r>
          </a:p>
          <a:p>
            <a:pPr lvl="1">
              <a:buFont typeface="Wingdings" panose="05000000000000000000" pitchFamily="2" charset="2"/>
              <a:buChar char="Ø"/>
            </a:pPr>
            <a:r>
              <a:rPr lang="en-GB" sz="2400" dirty="0">
                <a:cs typeface="Times New Roman" panose="02020603050405020304" pitchFamily="18" charset="0"/>
              </a:rPr>
              <a:t>Bottom Value indicates the action that occurs as a consequence of the event</a:t>
            </a:r>
          </a:p>
          <a:p>
            <a:pPr lvl="1">
              <a:buFont typeface="Wingdings" panose="05000000000000000000" pitchFamily="2" charset="2"/>
              <a:buChar char="Ø"/>
            </a:pPr>
            <a:r>
              <a:rPr lang="en-GB" sz="2400" dirty="0">
                <a:cs typeface="Times New Roman" panose="02020603050405020304" pitchFamily="18" charset="0"/>
              </a:rPr>
              <a:t>In Photocopier Software </a:t>
            </a:r>
          </a:p>
          <a:p>
            <a:pPr lvl="2">
              <a:buFont typeface="Wingdings" panose="05000000000000000000" pitchFamily="2" charset="2"/>
              <a:buChar char="Ø"/>
            </a:pPr>
            <a:r>
              <a:rPr lang="en-GB" sz="2000" dirty="0">
                <a:cs typeface="Times New Roman" panose="02020603050405020304" pitchFamily="18" charset="0"/>
              </a:rPr>
              <a:t>When the paper tray is full and start button is pressed, the system moves from the reading commands state to making copies state</a:t>
            </a:r>
          </a:p>
          <a:p>
            <a:pPr marL="0" indent="0">
              <a:buNone/>
            </a:pPr>
            <a:endParaRPr lang="en-GB" dirty="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25494301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78D9D3E2-E1E3-452E-9B88-30F2A11C611D}"/>
              </a:ext>
            </a:extLst>
          </p:cNvPr>
          <p:cNvSpPr>
            <a:spLocks noGrp="1"/>
          </p:cNvSpPr>
          <p:nvPr>
            <p:ph type="title"/>
          </p:nvPr>
        </p:nvSpPr>
        <p:spPr>
          <a:xfrm>
            <a:off x="152400" y="1676400"/>
            <a:ext cx="10972800" cy="1143000"/>
          </a:xfrm>
        </p:spPr>
        <p:txBody>
          <a:bodyPr/>
          <a:lstStyle/>
          <a:p>
            <a:pPr algn="l" eaLnBrk="1" hangingPunct="1"/>
            <a:r>
              <a:rPr lang="en-GB" altLang="en-US" sz="2400" b="1" dirty="0">
                <a:solidFill>
                  <a:srgbClr val="0000FF"/>
                </a:solidFill>
                <a:cs typeface="Times New Roman" panose="02020603050405020304" pitchFamily="18" charset="0"/>
              </a:rPr>
              <a:t>Behavioural Model-State Transition Diagram</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t>
            </a:r>
            <a:endParaRPr lang="en-US" altLang="en-US" sz="2400" dirty="0"/>
          </a:p>
        </p:txBody>
      </p:sp>
      <p:pic>
        <p:nvPicPr>
          <p:cNvPr id="3" name="Picture 2">
            <a:extLst>
              <a:ext uri="{FF2B5EF4-FFF2-40B4-BE49-F238E27FC236}">
                <a16:creationId xmlns:a16="http://schemas.microsoft.com/office/drawing/2014/main" xmlns="" id="{02C13FA8-9CDE-4C68-8B7F-211E5C057016}"/>
              </a:ext>
            </a:extLst>
          </p:cNvPr>
          <p:cNvPicPr>
            <a:picLocks noChangeAspect="1"/>
          </p:cNvPicPr>
          <p:nvPr/>
        </p:nvPicPr>
        <p:blipFill>
          <a:blip r:embed="rId2"/>
          <a:stretch>
            <a:fillRect/>
          </a:stretch>
        </p:blipFill>
        <p:spPr>
          <a:xfrm>
            <a:off x="1523603" y="341260"/>
            <a:ext cx="9144793" cy="1335140"/>
          </a:xfrm>
          <a:prstGeom prst="rect">
            <a:avLst/>
          </a:prstGeom>
        </p:spPr>
      </p:pic>
      <p:pic>
        <p:nvPicPr>
          <p:cNvPr id="5" name="Content Placeholder 4">
            <a:extLst>
              <a:ext uri="{FF2B5EF4-FFF2-40B4-BE49-F238E27FC236}">
                <a16:creationId xmlns:a16="http://schemas.microsoft.com/office/drawing/2014/main" xmlns="" id="{2BFEA584-F3FB-4830-86F7-EB87A6AFF6DB}"/>
              </a:ext>
            </a:extLst>
          </p:cNvPr>
          <p:cNvPicPr>
            <a:picLocks noGrp="1" noChangeAspect="1"/>
          </p:cNvPicPr>
          <p:nvPr>
            <p:ph idx="1"/>
          </p:nvPr>
        </p:nvPicPr>
        <p:blipFill>
          <a:blip r:embed="rId3"/>
          <a:stretch>
            <a:fillRect/>
          </a:stretch>
        </p:blipFill>
        <p:spPr>
          <a:xfrm>
            <a:off x="1371600" y="2590800"/>
            <a:ext cx="9296796" cy="3535363"/>
          </a:xfrm>
        </p:spPr>
      </p:pic>
    </p:spTree>
    <p:extLst>
      <p:ext uri="{BB962C8B-B14F-4D97-AF65-F5344CB8AC3E}">
        <p14:creationId xmlns:p14="http://schemas.microsoft.com/office/powerpoint/2010/main" xmlns="" val="191162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4FCE98D2-E476-49DA-BBEF-6A752840E149}"/>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2133600"/>
            <a:ext cx="10363200" cy="3810000"/>
          </a:xfrm>
          <a:prstGeom prst="rect">
            <a:avLst/>
          </a:prstGeom>
          <a:noFill/>
          <a:ln>
            <a:noFill/>
          </a:ln>
        </p:spPr>
      </p:pic>
    </p:spTree>
    <p:extLst>
      <p:ext uri="{BB962C8B-B14F-4D97-AF65-F5344CB8AC3E}">
        <p14:creationId xmlns:p14="http://schemas.microsoft.com/office/powerpoint/2010/main" xmlns="" val="8907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83099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961439BB-425F-4747-BCC7-0B3D8B3E3FEC}"/>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2199050"/>
            <a:ext cx="9982200" cy="3752850"/>
          </a:xfrm>
          <a:prstGeom prst="rect">
            <a:avLst/>
          </a:prstGeom>
          <a:noFill/>
          <a:ln>
            <a:noFill/>
          </a:ln>
        </p:spPr>
      </p:pic>
    </p:spTree>
    <p:extLst>
      <p:ext uri="{BB962C8B-B14F-4D97-AF65-F5344CB8AC3E}">
        <p14:creationId xmlns:p14="http://schemas.microsoft.com/office/powerpoint/2010/main" xmlns="" val="3872033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Requirement Collected from Stakeholders</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1D3529C9-1B8E-4E55-AA1C-43EB607CB981}"/>
              </a:ext>
            </a:extLst>
          </p:cNvPr>
          <p:cNvPicPr>
            <a:picLocks noChangeAspect="1"/>
          </p:cNvPicPr>
          <p:nvPr/>
        </p:nvPicPr>
        <p:blipFill>
          <a:blip r:embed="rId3"/>
          <a:stretch>
            <a:fillRect/>
          </a:stretch>
        </p:blipFill>
        <p:spPr>
          <a:xfrm>
            <a:off x="838201" y="2895601"/>
            <a:ext cx="9906000" cy="3460752"/>
          </a:xfrm>
          <a:prstGeom prst="rect">
            <a:avLst/>
          </a:prstGeom>
        </p:spPr>
      </p:pic>
    </p:spTree>
    <p:extLst>
      <p:ext uri="{BB962C8B-B14F-4D97-AF65-F5344CB8AC3E}">
        <p14:creationId xmlns:p14="http://schemas.microsoft.com/office/powerpoint/2010/main" xmlns="" val="371294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65390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System Requirement</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1F3F88D7-1A02-4C96-8E05-2A219B5935C3}"/>
              </a:ext>
            </a:extLst>
          </p:cNvPr>
          <p:cNvPicPr>
            <a:picLocks noChangeAspect="1"/>
          </p:cNvPicPr>
          <p:nvPr/>
        </p:nvPicPr>
        <p:blipFill>
          <a:blip r:embed="rId3"/>
          <a:stretch>
            <a:fillRect/>
          </a:stretch>
        </p:blipFill>
        <p:spPr>
          <a:xfrm>
            <a:off x="1143000" y="2667000"/>
            <a:ext cx="9448800" cy="3552332"/>
          </a:xfrm>
          <a:prstGeom prst="rect">
            <a:avLst/>
          </a:prstGeom>
        </p:spPr>
      </p:pic>
    </p:spTree>
    <p:extLst>
      <p:ext uri="{BB962C8B-B14F-4D97-AF65-F5344CB8AC3E}">
        <p14:creationId xmlns:p14="http://schemas.microsoft.com/office/powerpoint/2010/main" xmlns="" val="4230990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317663"/>
            <a:ext cx="11422505" cy="456573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condition or capability needed by a user to solve a problem or achieve an objective.</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condition or capability that must be met or possessed by a system or system component to satisfy a contract, standard, specification, or other formally imposed documents.  </a:t>
            </a: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altLang="en-US" sz="2400" b="0" i="0" u="none" strike="noStrike" kern="1200" cap="none" spc="0" normalizeH="0" baseline="0" noProof="0" dirty="0">
                <a:ln>
                  <a:noFill/>
                </a:ln>
                <a:solidFill>
                  <a:prstClr val="black"/>
                </a:solidFill>
                <a:effectLst/>
                <a:uLnTx/>
                <a:uFillTx/>
                <a:latin typeface="Calibri"/>
                <a:ea typeface="+mn-ea"/>
                <a:cs typeface="+mn-cs"/>
              </a:rPr>
              <a:t>It may range from a high-level abstract statement of a service or of a system constraint to a detailed mathematical functional specification.</a:t>
            </a:r>
          </a:p>
          <a:p>
            <a:pPr marL="571500" marR="0" lvl="0" indent="-57150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requirement should not be just a single word nor a whole story.</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 good business requirement should contain a specific structure</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What is a requirement?</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272064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5400" y="29980"/>
            <a:ext cx="9829800" cy="1341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 y="1600200"/>
            <a:ext cx="115062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xmlns="" val="142824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2796599"/>
          </a:xfrm>
          <a:prstGeom prst="rect">
            <a:avLst/>
          </a:prstGeom>
        </p:spPr>
        <p:txBody>
          <a:bodyPr vert="horz" wrap="square" lIns="0" tIns="60960" rIns="0" bIns="0" rtlCol="0">
            <a:spAutoFit/>
          </a:bodyPr>
          <a:lstStyle/>
          <a:p>
            <a:pPr marL="457200" marR="0" lvl="1" indent="0" algn="just" defTabSz="914400" rtl="0" eaLnBrk="1" fontAlgn="auto" latinLnBrk="0" hangingPunct="1">
              <a:lnSpc>
                <a:spcPct val="107000"/>
              </a:lnSpc>
              <a:spcBef>
                <a:spcPts val="0"/>
              </a:spcBef>
              <a:spcAft>
                <a:spcPts val="800"/>
              </a:spcAft>
              <a:buClrTx/>
              <a:buSzTx/>
              <a:buFontTx/>
              <a:buNone/>
              <a:tabLst/>
              <a:defRPr/>
            </a:pPr>
            <a:r>
              <a:rPr kumimoji="0" lang="en-IN" sz="2400" i="0" u="none" strike="noStrike" kern="1200" cap="none" spc="175" normalizeH="0" baseline="0" noProof="0" dirty="0">
                <a:ln>
                  <a:noFill/>
                </a:ln>
                <a:effectLst/>
                <a:uLnTx/>
                <a:uFillTx/>
                <a:latin typeface="Calibri"/>
                <a:ea typeface="+mn-ea"/>
                <a:cs typeface="Times New Roman" pitchFamily="18" charset="0"/>
              </a:rPr>
              <a:t>Banker owns  banking business . His bank is not using any software as of now the report shows drop in number of customers due to lack of internet banking facility. So decides to invest in banking Software.</a:t>
            </a:r>
          </a:p>
          <a:p>
            <a:pPr marL="457200" marR="0" lvl="1" indent="0" algn="just" defTabSz="914400" rtl="0" eaLnBrk="1" fontAlgn="auto" latinLnBrk="0" hangingPunct="1">
              <a:lnSpc>
                <a:spcPct val="107000"/>
              </a:lnSpc>
              <a:spcBef>
                <a:spcPts val="0"/>
              </a:spcBef>
              <a:spcAft>
                <a:spcPts val="800"/>
              </a:spcAft>
              <a:buClrTx/>
              <a:buSzTx/>
              <a:buFontTx/>
              <a:buNone/>
              <a:tabLst/>
              <a:defRPr/>
            </a:pPr>
            <a:r>
              <a:rPr kumimoji="0" lang="en-IN" sz="2400" i="0" u="none" strike="noStrike" kern="1200" cap="none" spc="175" normalizeH="0" baseline="0" noProof="0" dirty="0">
                <a:ln>
                  <a:noFill/>
                </a:ln>
                <a:effectLst/>
                <a:uLnTx/>
                <a:uFillTx/>
                <a:latin typeface="Calibri"/>
                <a:cs typeface="Times New Roman" pitchFamily="18" charset="0"/>
              </a:rPr>
              <a:t>He invites people from software development firm and make them to understand the business problem and expectation from the software.</a:t>
            </a:r>
            <a:endParaRPr kumimoji="0" lang="en-IN" sz="180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Business Problem</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92689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Case Study-Banking Software</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8385B1E2-0CF8-4A2E-BAC0-7CBEB5BD5A80}"/>
              </a:ext>
            </a:extLst>
          </p:cNvPr>
          <p:cNvPicPr>
            <a:picLocks noChangeAspect="1"/>
          </p:cNvPicPr>
          <p:nvPr/>
        </p:nvPicPr>
        <p:blipFill>
          <a:blip r:embed="rId3"/>
          <a:stretch>
            <a:fillRect/>
          </a:stretch>
        </p:blipFill>
        <p:spPr>
          <a:xfrm>
            <a:off x="331577" y="3269659"/>
            <a:ext cx="6943725" cy="2333625"/>
          </a:xfrm>
          <a:prstGeom prst="rect">
            <a:avLst/>
          </a:prstGeom>
        </p:spPr>
      </p:pic>
      <p:pic>
        <p:nvPicPr>
          <p:cNvPr id="3" name="Picture 2">
            <a:extLst>
              <a:ext uri="{FF2B5EF4-FFF2-40B4-BE49-F238E27FC236}">
                <a16:creationId xmlns:a16="http://schemas.microsoft.com/office/drawing/2014/main" xmlns="" id="{B91FB1DA-788F-4C9B-BA61-E47C23427375}"/>
              </a:ext>
            </a:extLst>
          </p:cNvPr>
          <p:cNvPicPr/>
          <p:nvPr/>
        </p:nvPicPr>
        <p:blipFill>
          <a:blip r:embed="rId4">
            <a:extLst>
              <a:ext uri="{28A0092B-C50C-407E-A947-70E740481C1C}">
                <a14:useLocalDpi xmlns:a14="http://schemas.microsoft.com/office/drawing/2010/main" xmlns="" val="0"/>
              </a:ext>
            </a:extLst>
          </a:blip>
          <a:srcRect/>
          <a:stretch>
            <a:fillRect/>
          </a:stretch>
        </p:blipFill>
        <p:spPr bwMode="auto">
          <a:xfrm>
            <a:off x="7223466" y="2667000"/>
            <a:ext cx="3892550" cy="3293470"/>
          </a:xfrm>
          <a:prstGeom prst="rect">
            <a:avLst/>
          </a:prstGeom>
          <a:noFill/>
          <a:ln>
            <a:noFill/>
          </a:ln>
        </p:spPr>
      </p:pic>
    </p:spTree>
    <p:extLst>
      <p:ext uri="{BB962C8B-B14F-4D97-AF65-F5344CB8AC3E}">
        <p14:creationId xmlns:p14="http://schemas.microsoft.com/office/powerpoint/2010/main" xmlns="" val="3982591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3894721"/>
          </a:xfrm>
          <a:prstGeom prst="rect">
            <a:avLst/>
          </a:prstGeom>
        </p:spPr>
        <p:txBody>
          <a:bodyPr vert="horz" wrap="square" lIns="0" tIns="60960" rIns="0" bIns="0" rtlCol="0">
            <a:spAutoFit/>
          </a:bodyPr>
          <a:lstStyle/>
          <a:p>
            <a:pPr marL="457200" marR="0" lvl="1" indent="0" algn="l" defTabSz="914400" rtl="0" eaLnBrk="1" fontAlgn="auto" latinLnBrk="0" hangingPunct="1">
              <a:lnSpc>
                <a:spcPct val="107000"/>
              </a:lnSpc>
              <a:spcBef>
                <a:spcPts val="0"/>
              </a:spcBef>
              <a:spcAft>
                <a:spcPts val="800"/>
              </a:spcAft>
              <a:buClrTx/>
              <a:buSzTx/>
              <a:buFontTx/>
              <a:buNone/>
              <a:tabLst/>
              <a:defRPr/>
            </a:pPr>
            <a:r>
              <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rPr>
              <a:t>To Understand Business Problem and find a solution</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rPr>
              <a:t>Project Manager- Plan the Deadline and Budget and lead the Project</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Software Architect- understand the technical feasibility of the requirement</a:t>
            </a:r>
          </a:p>
          <a:p>
            <a:pPr marL="1200150" marR="0" lvl="2"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Business Analyst-Good knowledge about the business domain</a:t>
            </a:r>
          </a:p>
          <a:p>
            <a:pPr marL="1200150" marR="0" lvl="2"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Quality Lead-Certifies whether the product can be delivered and met the expectation of the customer</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Resources:</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800702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6B94A0B7-479C-48F8-A75C-B07B07865F36}"/>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2590799"/>
            <a:ext cx="9753600" cy="3765553"/>
          </a:xfrm>
          <a:prstGeom prst="rect">
            <a:avLst/>
          </a:prstGeom>
          <a:noFill/>
          <a:ln>
            <a:noFill/>
          </a:ln>
        </p:spPr>
      </p:pic>
    </p:spTree>
    <p:extLst>
      <p:ext uri="{BB962C8B-B14F-4D97-AF65-F5344CB8AC3E}">
        <p14:creationId xmlns:p14="http://schemas.microsoft.com/office/powerpoint/2010/main" xmlns="" val="20868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xmlns="" id="{891338F2-1A22-4F0F-8810-D8573F64BC68}"/>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990600" y="2590800"/>
            <a:ext cx="9906000" cy="3581400"/>
          </a:xfrm>
          <a:prstGeom prst="rect">
            <a:avLst/>
          </a:prstGeom>
          <a:noFill/>
          <a:ln>
            <a:noFill/>
          </a:ln>
        </p:spPr>
      </p:pic>
    </p:spTree>
    <p:extLst>
      <p:ext uri="{BB962C8B-B14F-4D97-AF65-F5344CB8AC3E}">
        <p14:creationId xmlns:p14="http://schemas.microsoft.com/office/powerpoint/2010/main" xmlns="" val="123057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5D3A05BE-641F-45D7-B15E-5A967EA74BB5}"/>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2819400"/>
            <a:ext cx="10363200" cy="3536953"/>
          </a:xfrm>
          <a:prstGeom prst="rect">
            <a:avLst/>
          </a:prstGeom>
          <a:noFill/>
          <a:ln>
            <a:noFill/>
          </a:ln>
        </p:spPr>
      </p:pic>
    </p:spTree>
    <p:extLst>
      <p:ext uri="{BB962C8B-B14F-4D97-AF65-F5344CB8AC3E}">
        <p14:creationId xmlns:p14="http://schemas.microsoft.com/office/powerpoint/2010/main" xmlns="" val="1427032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xmlns="" id="{452C9A90-CDF2-4596-91D4-ABF8090AF676}"/>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0" y="2819400"/>
            <a:ext cx="9829800" cy="3352800"/>
          </a:xfrm>
          <a:prstGeom prst="rect">
            <a:avLst/>
          </a:prstGeom>
          <a:noFill/>
          <a:ln>
            <a:noFill/>
          </a:ln>
        </p:spPr>
      </p:pic>
    </p:spTree>
    <p:extLst>
      <p:ext uri="{BB962C8B-B14F-4D97-AF65-F5344CB8AC3E}">
        <p14:creationId xmlns:p14="http://schemas.microsoft.com/office/powerpoint/2010/main" xmlns="" val="2589441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xmlns="" id="{0767B27C-0869-4DCC-9FB7-41DAE8F031CB}"/>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371600" y="2819400"/>
            <a:ext cx="9448800" cy="3536953"/>
          </a:xfrm>
          <a:prstGeom prst="rect">
            <a:avLst/>
          </a:prstGeom>
          <a:noFill/>
          <a:ln>
            <a:noFill/>
          </a:ln>
        </p:spPr>
      </p:pic>
    </p:spTree>
    <p:extLst>
      <p:ext uri="{BB962C8B-B14F-4D97-AF65-F5344CB8AC3E}">
        <p14:creationId xmlns:p14="http://schemas.microsoft.com/office/powerpoint/2010/main" xmlns="" val="1746131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D9C0CA8C-F98A-4028-9CE1-BFAF01591086}"/>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2743200"/>
            <a:ext cx="9906000" cy="3429000"/>
          </a:xfrm>
          <a:prstGeom prst="rect">
            <a:avLst/>
          </a:prstGeom>
          <a:noFill/>
          <a:ln>
            <a:noFill/>
          </a:ln>
        </p:spPr>
      </p:pic>
    </p:spTree>
    <p:extLst>
      <p:ext uri="{BB962C8B-B14F-4D97-AF65-F5344CB8AC3E}">
        <p14:creationId xmlns:p14="http://schemas.microsoft.com/office/powerpoint/2010/main" xmlns="" val="3881792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Main Sources for Requirement Collection:</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a:extLst>
              <a:ext uri="{FF2B5EF4-FFF2-40B4-BE49-F238E27FC236}">
                <a16:creationId xmlns:a16="http://schemas.microsoft.com/office/drawing/2014/main" xmlns="" id="{32535970-59EE-440A-9868-10A3D0407BDA}"/>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752600" y="2590799"/>
            <a:ext cx="8229600" cy="3765553"/>
          </a:xfrm>
          <a:prstGeom prst="rect">
            <a:avLst/>
          </a:prstGeom>
          <a:noFill/>
          <a:ln>
            <a:noFill/>
          </a:ln>
        </p:spPr>
      </p:pic>
    </p:spTree>
    <p:extLst>
      <p:ext uri="{BB962C8B-B14F-4D97-AF65-F5344CB8AC3E}">
        <p14:creationId xmlns:p14="http://schemas.microsoft.com/office/powerpoint/2010/main" xmlns="" val="354604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3400" y="2194810"/>
            <a:ext cx="11049000" cy="3901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xmlns="" val="1420483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9339705"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Requirements Collected Successfully by the Team</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6F63CBDC-03AF-4D05-B213-0F40BAE7D817}"/>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676400" y="2971800"/>
            <a:ext cx="8305800" cy="3289300"/>
          </a:xfrm>
          <a:prstGeom prst="rect">
            <a:avLst/>
          </a:prstGeom>
          <a:noFill/>
          <a:ln>
            <a:noFill/>
          </a:ln>
        </p:spPr>
      </p:pic>
    </p:spTree>
    <p:extLst>
      <p:ext uri="{BB962C8B-B14F-4D97-AF65-F5344CB8AC3E}">
        <p14:creationId xmlns:p14="http://schemas.microsoft.com/office/powerpoint/2010/main" xmlns="" val="2086843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2796599"/>
          </a:xfrm>
          <a:prstGeom prst="rect">
            <a:avLst/>
          </a:prstGeom>
        </p:spPr>
        <p:txBody>
          <a:bodyPr vert="horz" wrap="square" lIns="0" tIns="60960" rIns="0" bIns="0" rtlCol="0">
            <a:spAutoFit/>
          </a:bodyPr>
          <a:lstStyle/>
          <a:p>
            <a:pPr marL="742950" marR="0" lvl="1"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rPr>
              <a:t>User must enter login credential to do transaction-</a:t>
            </a:r>
            <a:r>
              <a:rPr kumimoji="0" lang="en-IN" sz="2400" b="1" i="0" u="none" strike="noStrike" kern="1200" cap="none" spc="175" normalizeH="0" baseline="0" noProof="0" dirty="0">
                <a:ln>
                  <a:noFill/>
                </a:ln>
                <a:solidFill>
                  <a:srgbClr val="FF0000"/>
                </a:solidFill>
                <a:effectLst/>
                <a:uLnTx/>
                <a:uFillTx/>
                <a:latin typeface="Calibri"/>
                <a:ea typeface="+mn-ea"/>
                <a:cs typeface="Times New Roman" pitchFamily="18" charset="0"/>
              </a:rPr>
              <a:t>functional requirement</a:t>
            </a:r>
          </a:p>
          <a:p>
            <a:pPr marL="742950" marR="0" lvl="1"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IN" sz="2400" b="1" i="0" u="none" strike="noStrike" kern="1200" cap="none" spc="175" normalizeH="0" baseline="0" noProof="0" dirty="0" err="1">
                <a:ln>
                  <a:noFill/>
                </a:ln>
                <a:solidFill>
                  <a:srgbClr val="0000FF"/>
                </a:solidFill>
                <a:effectLst/>
                <a:uLnTx/>
                <a:uFillTx/>
                <a:latin typeface="Calibri"/>
                <a:ea typeface="+mn-ea"/>
                <a:cs typeface="Times New Roman" pitchFamily="18" charset="0"/>
              </a:rPr>
              <a:t>Websit</a:t>
            </a:r>
            <a:r>
              <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rPr>
              <a:t>e should withstand 500 simultaneous users to the bank website without web server going down or performance </a:t>
            </a:r>
            <a:r>
              <a:rPr kumimoji="0" lang="en-IN" sz="2400" b="1" i="0" u="none" strike="noStrike" kern="1200" cap="none" spc="175" normalizeH="0" baseline="0" noProof="0" dirty="0">
                <a:ln>
                  <a:noFill/>
                </a:ln>
                <a:solidFill>
                  <a:srgbClr val="FF0000"/>
                </a:solidFill>
                <a:effectLst/>
                <a:uLnTx/>
                <a:uFillTx/>
                <a:latin typeface="Calibri"/>
                <a:ea typeface="+mn-ea"/>
                <a:cs typeface="Times New Roman" pitchFamily="18" charset="0"/>
              </a:rPr>
              <a:t>degrade-non functional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Functional and Non functional Requirements</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514563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Types of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b="1" spc="175" dirty="0">
              <a:solidFill>
                <a:srgbClr val="0000FF"/>
              </a:solidFill>
              <a:latin typeface="Calibri"/>
              <a:cs typeface="Times New Roman" pitchFamily="18" charset="0"/>
            </a:endParaRPr>
          </a:p>
          <a:p>
            <a:pPr marL="800100" lvl="1" indent="-342900">
              <a:buFont typeface="Wingdings" panose="05000000000000000000" pitchFamily="2" charset="2"/>
              <a:buChar char="Ø"/>
            </a:pPr>
            <a:r>
              <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rPr>
              <a:t>Functional Requirement(Needs)</a:t>
            </a:r>
          </a:p>
          <a:p>
            <a:pPr marL="800100" lvl="1" indent="-342900">
              <a:buFont typeface="Wingdings" panose="05000000000000000000" pitchFamily="2" charset="2"/>
              <a:buChar char="Ø"/>
            </a:pPr>
            <a:r>
              <a:rPr lang="en-GB" sz="2400" b="1" spc="175" dirty="0">
                <a:solidFill>
                  <a:srgbClr val="0000FF"/>
                </a:solidFill>
                <a:latin typeface="Calibri"/>
                <a:cs typeface="Times New Roman" pitchFamily="18" charset="0"/>
              </a:rPr>
              <a:t>Non Functional Requirement(Wants)</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xmlns="" id="{9F995C45-8B34-4839-BFED-38306383AE5D}"/>
              </a:ext>
            </a:extLst>
          </p:cNvPr>
          <p:cNvPicPr>
            <a:picLocks noChangeAspect="1"/>
          </p:cNvPicPr>
          <p:nvPr/>
        </p:nvPicPr>
        <p:blipFill>
          <a:blip r:embed="rId3"/>
          <a:stretch>
            <a:fillRect/>
          </a:stretch>
        </p:blipFill>
        <p:spPr>
          <a:xfrm>
            <a:off x="7315200" y="2236918"/>
            <a:ext cx="4038600" cy="3935282"/>
          </a:xfrm>
          <a:prstGeom prst="rect">
            <a:avLst/>
          </a:prstGeom>
        </p:spPr>
      </p:pic>
    </p:spTree>
    <p:extLst>
      <p:ext uri="{BB962C8B-B14F-4D97-AF65-F5344CB8AC3E}">
        <p14:creationId xmlns:p14="http://schemas.microsoft.com/office/powerpoint/2010/main" xmlns="" val="2214195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2462213"/>
          </a:xfrm>
          <a:prstGeom prst="rect">
            <a:avLst/>
          </a:prstGeom>
        </p:spPr>
        <p:txBody>
          <a:bodyPr vert="horz" wrap="square" lIns="0" tIns="60960" rIns="0" bIns="0" rtlCol="0">
            <a:spAutoFit/>
          </a:bodyPr>
          <a:lstStyle/>
          <a:p>
            <a:pPr marL="800100" lvl="1" indent="-342900" algn="just">
              <a:buFont typeface="Wingdings" panose="05000000000000000000" pitchFamily="2" charset="2"/>
              <a:buChar char="Ø"/>
              <a:defRPr/>
            </a:pPr>
            <a:r>
              <a:rPr lang="en-US" altLang="en-US" sz="2400" dirty="0">
                <a:latin typeface="Calibri" panose="020F0502020204030204" pitchFamily="34" charset="0"/>
                <a:cs typeface="Times New Roman" panose="02020603050405020304" pitchFamily="18" charset="0"/>
              </a:rPr>
              <a:t>Functional requirements are those which are related to the technical functionality of the system. </a:t>
            </a:r>
          </a:p>
          <a:p>
            <a:pPr marL="800100" lvl="1" indent="-342900" algn="just">
              <a:buFont typeface="Wingdings" panose="05000000000000000000" pitchFamily="2" charset="2"/>
              <a:buChar char="Ø"/>
              <a:defRPr/>
            </a:pPr>
            <a:r>
              <a:rPr lang="en-US" altLang="en-US" sz="2400" dirty="0">
                <a:latin typeface="Calibri" panose="020F0502020204030204" pitchFamily="34" charset="0"/>
                <a:cs typeface="Times New Roman" panose="02020603050405020304" pitchFamily="18" charset="0"/>
              </a:rPr>
              <a:t>Non-functional requirement is a requirement that specifies criteria that can be used to judge the operation of a system in particular conditions, rather than specific behaviors.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9644505" cy="47000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Functional and Non-Functional Requirement:</a:t>
            </a: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4071579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728F4-F921-48E9-826F-EBE93234F782}"/>
              </a:ext>
            </a:extLst>
          </p:cNvPr>
          <p:cNvSpPr>
            <a:spLocks noGrp="1"/>
          </p:cNvSpPr>
          <p:nvPr>
            <p:ph type="title"/>
          </p:nvPr>
        </p:nvSpPr>
        <p:spPr>
          <a:xfrm>
            <a:off x="609600" y="1904206"/>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What is a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sp>
        <p:nvSpPr>
          <p:cNvPr id="5123" name="Content Placeholder 2">
            <a:extLst>
              <a:ext uri="{FF2B5EF4-FFF2-40B4-BE49-F238E27FC236}">
                <a16:creationId xmlns:a16="http://schemas.microsoft.com/office/drawing/2014/main" xmlns="" id="{0D671A70-7CD1-4C94-A49A-AB87C03322AB}"/>
              </a:ext>
            </a:extLst>
          </p:cNvPr>
          <p:cNvSpPr>
            <a:spLocks noGrp="1"/>
          </p:cNvSpPr>
          <p:nvPr>
            <p:ph idx="1"/>
          </p:nvPr>
        </p:nvSpPr>
        <p:spPr>
          <a:xfrm>
            <a:off x="1584324" y="2224088"/>
            <a:ext cx="9617075" cy="5867400"/>
          </a:xfrm>
        </p:spPr>
        <p:txBody>
          <a:bodyPr/>
          <a:lstStyle/>
          <a:p>
            <a:pPr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In software engineering, a functional requirement defines a system or its component(what the system should do).</a:t>
            </a:r>
          </a:p>
          <a:p>
            <a:pPr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The list of actual services which a system will provide.</a:t>
            </a:r>
          </a:p>
          <a:p>
            <a:pPr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List of services which a user want from the software</a:t>
            </a:r>
          </a:p>
          <a:p>
            <a:pPr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 It describes the functions a software must perform. A function is nothing but inputs, its behavior, and outputs.</a:t>
            </a:r>
          </a:p>
          <a:p>
            <a:pPr marL="0" indent="0" algn="just" eaLnBrk="1" hangingPunct="1">
              <a:lnSpc>
                <a:spcPct val="150000"/>
              </a:lnSpc>
              <a:buNone/>
            </a:pPr>
            <a:endParaRPr lang="en-US" altLang="en-US" sz="2000" dirty="0"/>
          </a:p>
        </p:txBody>
      </p:sp>
      <p:pic>
        <p:nvPicPr>
          <p:cNvPr id="5124" name="Picture 4">
            <a:extLst>
              <a:ext uri="{FF2B5EF4-FFF2-40B4-BE49-F238E27FC236}">
                <a16:creationId xmlns:a16="http://schemas.microsoft.com/office/drawing/2014/main" xmlns="" id="{8108565C-6C27-4785-9362-8D46C0B555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4290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9698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81D5BF-F082-4284-97B6-4F37ED8353B4}"/>
              </a:ext>
            </a:extLst>
          </p:cNvPr>
          <p:cNvSpPr>
            <a:spLocks noGrp="1"/>
          </p:cNvSpPr>
          <p:nvPr>
            <p:ph type="title"/>
          </p:nvPr>
        </p:nvSpPr>
        <p:spPr>
          <a:xfrm>
            <a:off x="381000" y="1752600"/>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What is a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sp>
        <p:nvSpPr>
          <p:cNvPr id="6147" name="Content Placeholder 2">
            <a:extLst>
              <a:ext uri="{FF2B5EF4-FFF2-40B4-BE49-F238E27FC236}">
                <a16:creationId xmlns:a16="http://schemas.microsoft.com/office/drawing/2014/main" xmlns="" id="{C9BA60A7-CB9B-481C-B62C-8D91BF13D328}"/>
              </a:ext>
            </a:extLst>
          </p:cNvPr>
          <p:cNvSpPr>
            <a:spLocks noGrp="1"/>
          </p:cNvSpPr>
          <p:nvPr>
            <p:ph idx="1"/>
          </p:nvPr>
        </p:nvSpPr>
        <p:spPr>
          <a:xfrm>
            <a:off x="685800" y="2286000"/>
            <a:ext cx="10058400" cy="5867400"/>
          </a:xfrm>
        </p:spPr>
        <p:txBody>
          <a:bodyPr/>
          <a:lstStyle/>
          <a:p>
            <a:pPr lvl="1" algn="just" eaLnBrk="1" hangingPunct="1">
              <a:lnSpc>
                <a:spcPct val="150000"/>
              </a:lnSpc>
              <a:buFont typeface="Wingdings" panose="05000000000000000000" pitchFamily="2" charset="2"/>
              <a:buChar char="Ø"/>
              <a:defRPr/>
            </a:pPr>
            <a:r>
              <a:rPr lang="en-US" altLang="en-US" sz="2400" dirty="0">
                <a:cs typeface="Times New Roman" panose="02020603050405020304" pitchFamily="18" charset="0"/>
              </a:rPr>
              <a:t>Functional software requirements help you to capture the intended behavior of the system. </a:t>
            </a:r>
          </a:p>
          <a:p>
            <a:pPr lvl="1" algn="just" eaLnBrk="1" hangingPunct="1">
              <a:lnSpc>
                <a:spcPct val="150000"/>
              </a:lnSpc>
              <a:buFont typeface="Wingdings" panose="05000000000000000000" pitchFamily="2" charset="2"/>
              <a:buChar char="Ø"/>
              <a:defRPr/>
            </a:pPr>
            <a:r>
              <a:rPr lang="en-US" altLang="en-US" sz="2400" dirty="0">
                <a:cs typeface="Times New Roman" panose="02020603050405020304" pitchFamily="18" charset="0"/>
              </a:rPr>
              <a:t>This behavior may be expressed as functions, services or tasks or which system is required to perform.</a:t>
            </a:r>
          </a:p>
          <a:p>
            <a:pPr marL="0" indent="0" eaLnBrk="1" hangingPunct="1">
              <a:buNone/>
              <a:defRPr/>
            </a:pPr>
            <a:endParaRPr lang="en-US" altLang="en-US" sz="2000" dirty="0"/>
          </a:p>
        </p:txBody>
      </p:sp>
      <p:pic>
        <p:nvPicPr>
          <p:cNvPr id="6148" name="Picture 4">
            <a:extLst>
              <a:ext uri="{FF2B5EF4-FFF2-40B4-BE49-F238E27FC236}">
                <a16:creationId xmlns:a16="http://schemas.microsoft.com/office/drawing/2014/main" xmlns="" id="{B56DDC56-6EBD-42F3-A840-3D2A81CDC0D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4290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728F4-F921-48E9-826F-EBE93234F782}"/>
              </a:ext>
            </a:extLst>
          </p:cNvPr>
          <p:cNvSpPr>
            <a:spLocks noGrp="1"/>
          </p:cNvSpPr>
          <p:nvPr>
            <p:ph type="title"/>
          </p:nvPr>
        </p:nvSpPr>
        <p:spPr>
          <a:xfrm>
            <a:off x="381000" y="1905000"/>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What is a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pic>
        <p:nvPicPr>
          <p:cNvPr id="6" name="Content Placeholder 5">
            <a:extLst>
              <a:ext uri="{FF2B5EF4-FFF2-40B4-BE49-F238E27FC236}">
                <a16:creationId xmlns:a16="http://schemas.microsoft.com/office/drawing/2014/main" xmlns="" id="{D2447A4A-F849-41EC-866C-EF778C1286E8}"/>
              </a:ext>
            </a:extLst>
          </p:cNvPr>
          <p:cNvPicPr>
            <a:picLocks noGrp="1" noChangeAspect="1"/>
          </p:cNvPicPr>
          <p:nvPr>
            <p:ph idx="1"/>
          </p:nvPr>
        </p:nvPicPr>
        <p:blipFill>
          <a:blip r:embed="rId2"/>
          <a:stretch>
            <a:fillRect/>
          </a:stretch>
        </p:blipFill>
        <p:spPr>
          <a:xfrm>
            <a:off x="2133600" y="3048000"/>
            <a:ext cx="7124700" cy="2324100"/>
          </a:xfrm>
        </p:spPr>
      </p:pic>
      <p:pic>
        <p:nvPicPr>
          <p:cNvPr id="5124" name="Picture 4">
            <a:extLst>
              <a:ext uri="{FF2B5EF4-FFF2-40B4-BE49-F238E27FC236}">
                <a16:creationId xmlns:a16="http://schemas.microsoft.com/office/drawing/2014/main" xmlns="" id="{8108565C-6C27-4785-9362-8D46C0B5553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4290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80562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0B3D3D-98A2-4221-BFFB-CBAEAEB7351E}"/>
              </a:ext>
            </a:extLst>
          </p:cNvPr>
          <p:cNvSpPr>
            <a:spLocks noGrp="1"/>
          </p:cNvSpPr>
          <p:nvPr>
            <p:ph type="title"/>
          </p:nvPr>
        </p:nvSpPr>
        <p:spPr>
          <a:xfrm>
            <a:off x="533400" y="2057400"/>
            <a:ext cx="8229600" cy="639763"/>
          </a:xfrm>
        </p:spPr>
        <p:txBody>
          <a:bodyPr rtlCol="0">
            <a:normAutofit fontScale="90000"/>
          </a:bodyPr>
          <a:lstStyle/>
          <a:p>
            <a:pPr algn="l" eaLnBrk="1" fontAlgn="auto" hangingPunct="1">
              <a:spcAft>
                <a:spcPts val="0"/>
              </a:spcAft>
              <a:defRPr/>
            </a:pPr>
            <a:r>
              <a:rPr lang="en-US" sz="2700" b="1" spc="175" dirty="0">
                <a:solidFill>
                  <a:srgbClr val="0000FF"/>
                </a:solidFill>
                <a:latin typeface="Calibri"/>
                <a:ea typeface="+mn-ea"/>
                <a:cs typeface="Times New Roman" pitchFamily="18" charset="0"/>
              </a:rPr>
              <a:t>Example of Functional Requirements</a:t>
            </a:r>
            <a:r>
              <a:rPr lang="en-US" b="1" dirty="0"/>
              <a:t/>
            </a:r>
            <a:br>
              <a:rPr lang="en-US" b="1" dirty="0"/>
            </a:br>
            <a:endParaRPr lang="en-US" dirty="0"/>
          </a:p>
        </p:txBody>
      </p:sp>
      <p:sp>
        <p:nvSpPr>
          <p:cNvPr id="7171" name="Content Placeholder 2">
            <a:extLst>
              <a:ext uri="{FF2B5EF4-FFF2-40B4-BE49-F238E27FC236}">
                <a16:creationId xmlns:a16="http://schemas.microsoft.com/office/drawing/2014/main" xmlns="" id="{944D5E0A-1F8F-4E62-89E3-4A075C488937}"/>
              </a:ext>
            </a:extLst>
          </p:cNvPr>
          <p:cNvSpPr>
            <a:spLocks noGrp="1"/>
          </p:cNvSpPr>
          <p:nvPr>
            <p:ph idx="1"/>
          </p:nvPr>
        </p:nvSpPr>
        <p:spPr>
          <a:xfrm>
            <a:off x="1666240" y="2465388"/>
            <a:ext cx="9306560" cy="5334000"/>
          </a:xfrm>
        </p:spPr>
        <p:txBody>
          <a:bodyPr/>
          <a:lstStyle/>
          <a:p>
            <a:pPr lvl="1" algn="just" eaLnBrk="1" hangingPunct="1">
              <a:lnSpc>
                <a:spcPct val="170000"/>
              </a:lnSpc>
              <a:buFont typeface="Wingdings" panose="05000000000000000000" pitchFamily="2" charset="2"/>
              <a:buChar char="Ø"/>
            </a:pPr>
            <a:r>
              <a:rPr lang="en-US" altLang="en-US" sz="2400" dirty="0">
                <a:cs typeface="Times New Roman" panose="02020603050405020304" pitchFamily="18" charset="0"/>
              </a:rPr>
              <a:t>The software automatically validates customers against the ABC Contact Management System</a:t>
            </a:r>
          </a:p>
          <a:p>
            <a:pPr lvl="1" algn="just" eaLnBrk="1" hangingPunct="1">
              <a:lnSpc>
                <a:spcPct val="170000"/>
              </a:lnSpc>
              <a:buFont typeface="Wingdings" panose="05000000000000000000" pitchFamily="2" charset="2"/>
              <a:buChar char="Ø"/>
            </a:pPr>
            <a:r>
              <a:rPr lang="en-US" altLang="en-US" sz="2400" dirty="0">
                <a:cs typeface="Times New Roman" panose="02020603050405020304" pitchFamily="18" charset="0"/>
              </a:rPr>
              <a:t>The Sales system should allow users to record customers sales</a:t>
            </a:r>
          </a:p>
          <a:p>
            <a:pPr lvl="1" algn="just" eaLnBrk="1" hangingPunct="1">
              <a:lnSpc>
                <a:spcPct val="170000"/>
              </a:lnSpc>
              <a:buFont typeface="Wingdings" panose="05000000000000000000" pitchFamily="2" charset="2"/>
              <a:buChar char="Ø"/>
            </a:pPr>
            <a:r>
              <a:rPr lang="en-US" altLang="en-US" sz="2400" dirty="0">
                <a:cs typeface="Times New Roman" panose="02020603050405020304" pitchFamily="18" charset="0"/>
              </a:rPr>
              <a:t>Searching a Book in Library System</a:t>
            </a:r>
          </a:p>
          <a:p>
            <a:pPr marL="0" indent="0" eaLnBrk="1" hangingPunct="1">
              <a:buNone/>
            </a:pPr>
            <a:endParaRPr lang="en-US" altLang="en-US" dirty="0"/>
          </a:p>
        </p:txBody>
      </p:sp>
      <p:pic>
        <p:nvPicPr>
          <p:cNvPr id="7172" name="Picture 3">
            <a:extLst>
              <a:ext uri="{FF2B5EF4-FFF2-40B4-BE49-F238E27FC236}">
                <a16:creationId xmlns:a16="http://schemas.microsoft.com/office/drawing/2014/main" xmlns="" id="{86ECB45E-FCEB-40B4-A8F0-9F6FB436294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90525"/>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728F4-F921-48E9-826F-EBE93234F782}"/>
              </a:ext>
            </a:extLst>
          </p:cNvPr>
          <p:cNvSpPr>
            <a:spLocks noGrp="1"/>
          </p:cNvSpPr>
          <p:nvPr>
            <p:ph type="title"/>
          </p:nvPr>
        </p:nvSpPr>
        <p:spPr>
          <a:xfrm>
            <a:off x="609600" y="1676400"/>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Example for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pic>
        <p:nvPicPr>
          <p:cNvPr id="5124" name="Picture 4">
            <a:extLst>
              <a:ext uri="{FF2B5EF4-FFF2-40B4-BE49-F238E27FC236}">
                <a16:creationId xmlns:a16="http://schemas.microsoft.com/office/drawing/2014/main" xmlns="" id="{8108565C-6C27-4785-9362-8D46C0B555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4290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7">
            <a:extLst>
              <a:ext uri="{FF2B5EF4-FFF2-40B4-BE49-F238E27FC236}">
                <a16:creationId xmlns:a16="http://schemas.microsoft.com/office/drawing/2014/main" xmlns="" id="{0AE01918-9D92-408D-B859-B1DA5408E485}"/>
              </a:ext>
            </a:extLst>
          </p:cNvPr>
          <p:cNvPicPr>
            <a:picLocks noGrp="1" noChangeAspect="1"/>
          </p:cNvPicPr>
          <p:nvPr>
            <p:ph idx="1"/>
          </p:nvPr>
        </p:nvPicPr>
        <p:blipFill>
          <a:blip r:embed="rId3"/>
          <a:stretch>
            <a:fillRect/>
          </a:stretch>
        </p:blipFill>
        <p:spPr>
          <a:xfrm>
            <a:off x="1219201" y="2057400"/>
            <a:ext cx="9829800" cy="4191000"/>
          </a:xfrm>
        </p:spPr>
      </p:pic>
    </p:spTree>
    <p:extLst>
      <p:ext uri="{BB962C8B-B14F-4D97-AF65-F5344CB8AC3E}">
        <p14:creationId xmlns:p14="http://schemas.microsoft.com/office/powerpoint/2010/main" xmlns="" val="3541518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728F4-F921-48E9-826F-EBE93234F782}"/>
              </a:ext>
            </a:extLst>
          </p:cNvPr>
          <p:cNvSpPr>
            <a:spLocks noGrp="1"/>
          </p:cNvSpPr>
          <p:nvPr>
            <p:ph type="title"/>
          </p:nvPr>
        </p:nvSpPr>
        <p:spPr>
          <a:xfrm>
            <a:off x="533400" y="1792128"/>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Documenting the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pic>
        <p:nvPicPr>
          <p:cNvPr id="5124" name="Picture 4">
            <a:extLst>
              <a:ext uri="{FF2B5EF4-FFF2-40B4-BE49-F238E27FC236}">
                <a16:creationId xmlns:a16="http://schemas.microsoft.com/office/drawing/2014/main" xmlns="" id="{8108565C-6C27-4785-9362-8D46C0B555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3520" y="38100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Content Placeholder 8">
            <a:extLst>
              <a:ext uri="{FF2B5EF4-FFF2-40B4-BE49-F238E27FC236}">
                <a16:creationId xmlns:a16="http://schemas.microsoft.com/office/drawing/2014/main" xmlns="" id="{167AAB05-9805-4D11-9715-084A6C27D072}"/>
              </a:ext>
            </a:extLst>
          </p:cNvPr>
          <p:cNvPicPr>
            <a:picLocks noGrp="1" noChangeAspect="1"/>
          </p:cNvPicPr>
          <p:nvPr>
            <p:ph idx="1"/>
          </p:nvPr>
        </p:nvPicPr>
        <p:blipFill>
          <a:blip r:embed="rId3"/>
          <a:stretch>
            <a:fillRect/>
          </a:stretch>
        </p:blipFill>
        <p:spPr>
          <a:xfrm>
            <a:off x="1325880" y="2514600"/>
            <a:ext cx="9311640" cy="3219450"/>
          </a:xfrm>
        </p:spPr>
      </p:pic>
    </p:spTree>
    <p:extLst>
      <p:ext uri="{BB962C8B-B14F-4D97-AF65-F5344CB8AC3E}">
        <p14:creationId xmlns:p14="http://schemas.microsoft.com/office/powerpoint/2010/main" xmlns="" val="372008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469" y="1676400"/>
            <a:ext cx="11506200" cy="4974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xmlns="" val="1207035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5728F4-F921-48E9-826F-EBE93234F782}"/>
              </a:ext>
            </a:extLst>
          </p:cNvPr>
          <p:cNvSpPr>
            <a:spLocks noGrp="1"/>
          </p:cNvSpPr>
          <p:nvPr>
            <p:ph type="title"/>
          </p:nvPr>
        </p:nvSpPr>
        <p:spPr>
          <a:xfrm>
            <a:off x="533400" y="1737518"/>
            <a:ext cx="8305800" cy="639763"/>
          </a:xfrm>
        </p:spPr>
        <p:txBody>
          <a:bodyPr rtlCol="0">
            <a:noAutofit/>
          </a:bodyPr>
          <a:lstStyle/>
          <a:p>
            <a:pPr algn="l" eaLnBrk="1" fontAlgn="auto" hangingPunct="1">
              <a:lnSpc>
                <a:spcPct val="107000"/>
              </a:lnSpc>
              <a:spcBef>
                <a:spcPts val="0"/>
              </a:spcBef>
              <a:spcAft>
                <a:spcPts val="800"/>
              </a:spcAft>
              <a:defRPr/>
            </a:pPr>
            <a:r>
              <a:rPr lang="en-US" sz="2400" b="1" spc="175" dirty="0">
                <a:solidFill>
                  <a:srgbClr val="0000FF"/>
                </a:solidFill>
                <a:latin typeface="Calibri"/>
                <a:ea typeface="+mn-ea"/>
                <a:cs typeface="Times New Roman" pitchFamily="18" charset="0"/>
              </a:rPr>
              <a:t>Documenting the Functional Requirement</a:t>
            </a:r>
            <a:br>
              <a:rPr lang="en-US" sz="2400" b="1" spc="175" dirty="0">
                <a:solidFill>
                  <a:srgbClr val="0000FF"/>
                </a:solidFill>
                <a:latin typeface="Calibri"/>
                <a:ea typeface="+mn-ea"/>
                <a:cs typeface="Times New Roman" pitchFamily="18" charset="0"/>
              </a:rPr>
            </a:br>
            <a:endParaRPr lang="en-US" sz="2400" b="1" spc="175" dirty="0">
              <a:solidFill>
                <a:srgbClr val="0000FF"/>
              </a:solidFill>
              <a:latin typeface="Calibri"/>
              <a:ea typeface="+mn-ea"/>
              <a:cs typeface="Times New Roman" pitchFamily="18" charset="0"/>
            </a:endParaRPr>
          </a:p>
        </p:txBody>
      </p:sp>
      <p:pic>
        <p:nvPicPr>
          <p:cNvPr id="5124" name="Picture 4">
            <a:extLst>
              <a:ext uri="{FF2B5EF4-FFF2-40B4-BE49-F238E27FC236}">
                <a16:creationId xmlns:a16="http://schemas.microsoft.com/office/drawing/2014/main" xmlns="" id="{8108565C-6C27-4785-9362-8D46C0B5553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85900" y="366236"/>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7">
            <a:extLst>
              <a:ext uri="{FF2B5EF4-FFF2-40B4-BE49-F238E27FC236}">
                <a16:creationId xmlns:a16="http://schemas.microsoft.com/office/drawing/2014/main" xmlns="" id="{F9B19F63-9B6F-45AC-A2AC-5CED22129001}"/>
              </a:ext>
            </a:extLst>
          </p:cNvPr>
          <p:cNvPicPr>
            <a:picLocks noGrp="1" noChangeAspect="1"/>
          </p:cNvPicPr>
          <p:nvPr>
            <p:ph idx="1"/>
          </p:nvPr>
        </p:nvPicPr>
        <p:blipFill>
          <a:blip r:embed="rId3"/>
          <a:stretch>
            <a:fillRect/>
          </a:stretch>
        </p:blipFill>
        <p:spPr>
          <a:xfrm>
            <a:off x="2057400" y="2057400"/>
            <a:ext cx="8001000" cy="4297363"/>
          </a:xfrm>
        </p:spPr>
      </p:pic>
    </p:spTree>
    <p:extLst>
      <p:ext uri="{BB962C8B-B14F-4D97-AF65-F5344CB8AC3E}">
        <p14:creationId xmlns:p14="http://schemas.microsoft.com/office/powerpoint/2010/main" xmlns="" val="2192933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BBD2E9-21D4-43B3-A659-C31AE16AC634}"/>
              </a:ext>
            </a:extLst>
          </p:cNvPr>
          <p:cNvSpPr>
            <a:spLocks noGrp="1"/>
          </p:cNvSpPr>
          <p:nvPr>
            <p:ph type="title"/>
          </p:nvPr>
        </p:nvSpPr>
        <p:spPr>
          <a:xfrm>
            <a:off x="685800" y="2057400"/>
            <a:ext cx="8229600" cy="563563"/>
          </a:xfrm>
        </p:spPr>
        <p:txBody>
          <a:bodyPr rtlCol="0">
            <a:normAutofit fontScale="90000"/>
          </a:bodyPr>
          <a:lstStyle/>
          <a:p>
            <a:pPr algn="l" eaLnBrk="1" fontAlgn="auto" hangingPunct="1">
              <a:spcAft>
                <a:spcPts val="0"/>
              </a:spcAft>
              <a:defRPr/>
            </a:pPr>
            <a:r>
              <a:rPr lang="en-US" sz="2700" b="1" spc="175" dirty="0">
                <a:solidFill>
                  <a:srgbClr val="0000FF"/>
                </a:solidFill>
                <a:latin typeface="Calibri"/>
                <a:ea typeface="+mn-ea"/>
                <a:cs typeface="Times New Roman" pitchFamily="18" charset="0"/>
              </a:rPr>
              <a:t>Advantages of Functional Requirement</a:t>
            </a:r>
            <a:r>
              <a:rPr lang="en-US" b="1" dirty="0"/>
              <a:t/>
            </a:r>
            <a:br>
              <a:rPr lang="en-US" b="1" dirty="0"/>
            </a:br>
            <a:endParaRPr lang="en-US" dirty="0"/>
          </a:p>
        </p:txBody>
      </p:sp>
      <p:sp>
        <p:nvSpPr>
          <p:cNvPr id="9219" name="Content Placeholder 2">
            <a:extLst>
              <a:ext uri="{FF2B5EF4-FFF2-40B4-BE49-F238E27FC236}">
                <a16:creationId xmlns:a16="http://schemas.microsoft.com/office/drawing/2014/main" xmlns="" id="{54A8DE93-F9B6-44E5-A669-6E512FF299B9}"/>
              </a:ext>
            </a:extLst>
          </p:cNvPr>
          <p:cNvSpPr>
            <a:spLocks noGrp="1"/>
          </p:cNvSpPr>
          <p:nvPr>
            <p:ph idx="1"/>
          </p:nvPr>
        </p:nvSpPr>
        <p:spPr>
          <a:xfrm>
            <a:off x="1143000" y="2359501"/>
            <a:ext cx="9829800" cy="5791200"/>
          </a:xfrm>
        </p:spPr>
        <p:txBody>
          <a:bodyPr/>
          <a:lstStyle/>
          <a:p>
            <a:pPr lvl="1" algn="just" eaLnBrk="1" hangingPunct="1">
              <a:lnSpc>
                <a:spcPct val="110000"/>
              </a:lnSpc>
              <a:buFont typeface="Wingdings" panose="05000000000000000000" pitchFamily="2" charset="2"/>
              <a:buChar char="Ø"/>
            </a:pPr>
            <a:r>
              <a:rPr lang="en-US" altLang="en-US" sz="2400" dirty="0">
                <a:cs typeface="Times New Roman" panose="02020603050405020304" pitchFamily="18" charset="0"/>
              </a:rPr>
              <a:t>Helps you to check whether the application is providing all the functionalities that were mentioned in the functional requirement of that application</a:t>
            </a:r>
          </a:p>
          <a:p>
            <a:pPr lvl="1" algn="just" eaLnBrk="1" hangingPunct="1">
              <a:lnSpc>
                <a:spcPct val="110000"/>
              </a:lnSpc>
              <a:buFont typeface="Wingdings" panose="05000000000000000000" pitchFamily="2" charset="2"/>
              <a:buChar char="Ø"/>
            </a:pPr>
            <a:r>
              <a:rPr lang="en-US" altLang="en-US" sz="2400" dirty="0">
                <a:cs typeface="Times New Roman" panose="02020603050405020304" pitchFamily="18" charset="0"/>
              </a:rPr>
              <a:t>A functional requirement document helps you to define the functionality of a system or one of its subsystems.</a:t>
            </a:r>
          </a:p>
          <a:p>
            <a:pPr lvl="1" algn="just" eaLnBrk="1" hangingPunct="1">
              <a:lnSpc>
                <a:spcPct val="110000"/>
              </a:lnSpc>
              <a:buFont typeface="Wingdings" panose="05000000000000000000" pitchFamily="2" charset="2"/>
              <a:buChar char="Ø"/>
            </a:pPr>
            <a:r>
              <a:rPr lang="en-US" altLang="en-US" sz="2400" dirty="0">
                <a:cs typeface="Times New Roman" panose="02020603050405020304" pitchFamily="18" charset="0"/>
              </a:rPr>
              <a:t>Functional requirements along with requirement analysis help identify missing requirements. They help clearly define the expected system service and behavior.</a:t>
            </a:r>
          </a:p>
          <a:p>
            <a:pPr eaLnBrk="1" hangingPunct="1"/>
            <a:endParaRPr lang="en-US" altLang="en-US" dirty="0"/>
          </a:p>
        </p:txBody>
      </p:sp>
      <p:pic>
        <p:nvPicPr>
          <p:cNvPr id="9220" name="Picture 4">
            <a:extLst>
              <a:ext uri="{FF2B5EF4-FFF2-40B4-BE49-F238E27FC236}">
                <a16:creationId xmlns:a16="http://schemas.microsoft.com/office/drawing/2014/main" xmlns="" id="{F7CEE9A6-3AC0-44E0-8290-20BCEB17EEC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38B4AC-8E5A-47AA-A722-C2562B7C015D}"/>
              </a:ext>
            </a:extLst>
          </p:cNvPr>
          <p:cNvSpPr>
            <a:spLocks noGrp="1"/>
          </p:cNvSpPr>
          <p:nvPr>
            <p:ph type="title"/>
          </p:nvPr>
        </p:nvSpPr>
        <p:spPr>
          <a:xfrm>
            <a:off x="685800" y="1981200"/>
            <a:ext cx="8229600" cy="563563"/>
          </a:xfrm>
        </p:spPr>
        <p:txBody>
          <a:bodyPr rtlCol="0">
            <a:normAutofit fontScale="90000"/>
          </a:bodyPr>
          <a:lstStyle/>
          <a:p>
            <a:pPr algn="l" eaLnBrk="1" fontAlgn="auto" hangingPunct="1">
              <a:spcAft>
                <a:spcPts val="0"/>
              </a:spcAft>
              <a:defRPr/>
            </a:pPr>
            <a:r>
              <a:rPr lang="en-US" sz="2700" b="1" spc="175" dirty="0">
                <a:solidFill>
                  <a:srgbClr val="0000FF"/>
                </a:solidFill>
                <a:latin typeface="Calibri"/>
                <a:ea typeface="+mn-ea"/>
                <a:cs typeface="Times New Roman" pitchFamily="18" charset="0"/>
              </a:rPr>
              <a:t>Advantages of Functional Requirement</a:t>
            </a:r>
            <a:r>
              <a:rPr lang="en-US" b="1" dirty="0"/>
              <a:t/>
            </a:r>
            <a:br>
              <a:rPr lang="en-US" b="1" dirty="0"/>
            </a:br>
            <a:endParaRPr lang="en-US" dirty="0"/>
          </a:p>
        </p:txBody>
      </p:sp>
      <p:sp>
        <p:nvSpPr>
          <p:cNvPr id="10243" name="Content Placeholder 2">
            <a:extLst>
              <a:ext uri="{FF2B5EF4-FFF2-40B4-BE49-F238E27FC236}">
                <a16:creationId xmlns:a16="http://schemas.microsoft.com/office/drawing/2014/main" xmlns="" id="{6E26C588-7C8E-4C1D-ACA3-1483D2B96637}"/>
              </a:ext>
            </a:extLst>
          </p:cNvPr>
          <p:cNvSpPr>
            <a:spLocks noGrp="1"/>
          </p:cNvSpPr>
          <p:nvPr>
            <p:ph idx="1"/>
          </p:nvPr>
        </p:nvSpPr>
        <p:spPr>
          <a:xfrm>
            <a:off x="1752600" y="2438400"/>
            <a:ext cx="9448800" cy="5791200"/>
          </a:xfrm>
        </p:spPr>
        <p:txBody>
          <a:bodyPr/>
          <a:lstStyle/>
          <a:p>
            <a:pPr lvl="1" algn="just" eaLnBrk="1" hangingPunct="1">
              <a:buFont typeface="Wingdings" panose="05000000000000000000" pitchFamily="2" charset="2"/>
              <a:buChar char="Ø"/>
            </a:pPr>
            <a:r>
              <a:rPr lang="en-US" altLang="en-US" sz="2400" dirty="0">
                <a:cs typeface="Times New Roman" panose="02020603050405020304" pitchFamily="18" charset="0"/>
              </a:rPr>
              <a:t>Errors caught in the Functional requirement gathering stage are the cheapest to fix.</a:t>
            </a:r>
          </a:p>
          <a:p>
            <a:pPr lvl="1" algn="just" eaLnBrk="1" hangingPunct="1">
              <a:buFont typeface="Wingdings" panose="05000000000000000000" pitchFamily="2" charset="2"/>
              <a:buChar char="Ø"/>
            </a:pPr>
            <a:r>
              <a:rPr lang="en-US" altLang="en-US" sz="2400" dirty="0">
                <a:cs typeface="Times New Roman" panose="02020603050405020304" pitchFamily="18" charset="0"/>
              </a:rPr>
              <a:t>Support user goals, tasks, or activities for easy project management</a:t>
            </a:r>
          </a:p>
          <a:p>
            <a:pPr lvl="1" algn="just" eaLnBrk="1" hangingPunct="1">
              <a:buFont typeface="Wingdings" panose="05000000000000000000" pitchFamily="2" charset="2"/>
              <a:buChar char="Ø"/>
            </a:pPr>
            <a:r>
              <a:rPr lang="en-US" altLang="en-US" sz="2400" dirty="0">
                <a:cs typeface="Times New Roman" panose="02020603050405020304" pitchFamily="18" charset="0"/>
              </a:rPr>
              <a:t>Functional requirement can be expressed in Use Case form or user story as they exhibit externally visible functional behavior.</a:t>
            </a:r>
          </a:p>
          <a:p>
            <a:pPr eaLnBrk="1" hangingPunct="1"/>
            <a:endParaRPr lang="en-US" altLang="en-US" dirty="0"/>
          </a:p>
        </p:txBody>
      </p:sp>
      <p:pic>
        <p:nvPicPr>
          <p:cNvPr id="10244" name="Picture 4">
            <a:extLst>
              <a:ext uri="{FF2B5EF4-FFF2-40B4-BE49-F238E27FC236}">
                <a16:creationId xmlns:a16="http://schemas.microsoft.com/office/drawing/2014/main" xmlns="" id="{BE60B652-7E88-47CA-9C36-844364EBFD8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xmlns="" id="{224F0AAE-E9E5-4605-AFCB-81435AA94397}"/>
              </a:ext>
            </a:extLst>
          </p:cNvPr>
          <p:cNvSpPr>
            <a:spLocks noGrp="1"/>
          </p:cNvSpPr>
          <p:nvPr>
            <p:ph type="title"/>
          </p:nvPr>
        </p:nvSpPr>
        <p:spPr>
          <a:xfrm>
            <a:off x="533400" y="1886902"/>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What is Non-Functional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14F181F-FD9A-4B72-AD1C-6BE3E9A08878}"/>
              </a:ext>
            </a:extLst>
          </p:cNvPr>
          <p:cNvSpPr>
            <a:spLocks noGrp="1"/>
          </p:cNvSpPr>
          <p:nvPr>
            <p:ph idx="1"/>
          </p:nvPr>
        </p:nvSpPr>
        <p:spPr>
          <a:xfrm>
            <a:off x="1219200" y="2450465"/>
            <a:ext cx="10134600" cy="5943600"/>
          </a:xfrm>
        </p:spPr>
        <p:txBody>
          <a:bodyPr rtlCol="0">
            <a:normAutofit/>
          </a:bodyPr>
          <a:lstStyle/>
          <a:p>
            <a:pPr lvl="1" algn="just" eaLnBrk="1" fontAlgn="auto" hangingPunct="1">
              <a:spcAft>
                <a:spcPts val="0"/>
              </a:spcAft>
              <a:buFont typeface="Wingdings" pitchFamily="2" charset="2"/>
              <a:buChar char="Ø"/>
              <a:defRPr/>
            </a:pPr>
            <a:r>
              <a:rPr lang="en-US" sz="2400" dirty="0">
                <a:cs typeface="Times New Roman" pitchFamily="18" charset="0"/>
              </a:rPr>
              <a:t>A non-functional requirement defines the quality attribute of a software system. </a:t>
            </a:r>
          </a:p>
          <a:p>
            <a:pPr lvl="1" algn="just" eaLnBrk="1" fontAlgn="auto" hangingPunct="1">
              <a:spcAft>
                <a:spcPts val="0"/>
              </a:spcAft>
              <a:buFont typeface="Wingdings" pitchFamily="2" charset="2"/>
              <a:buChar char="Ø"/>
              <a:defRPr/>
            </a:pPr>
            <a:r>
              <a:rPr lang="en-US" sz="2400" dirty="0">
                <a:cs typeface="Times New Roman" pitchFamily="18" charset="0"/>
              </a:rPr>
              <a:t>They represent a set of standards used to judge the specific operation of a system. Example, how fast does the website load?</a:t>
            </a:r>
          </a:p>
          <a:p>
            <a:pPr lvl="1" algn="just" eaLnBrk="1" fontAlgn="auto" hangingPunct="1">
              <a:spcAft>
                <a:spcPts val="0"/>
              </a:spcAft>
              <a:buFont typeface="Wingdings" pitchFamily="2" charset="2"/>
              <a:buChar char="Ø"/>
              <a:defRPr/>
            </a:pPr>
            <a:r>
              <a:rPr lang="en-US" sz="2400" dirty="0">
                <a:cs typeface="Times New Roman" pitchFamily="18" charset="0"/>
              </a:rPr>
              <a:t>A non-functional requirement is essential to ensure the usability and effectiveness of the entire software system.</a:t>
            </a:r>
          </a:p>
          <a:p>
            <a:pPr lvl="1" algn="just" eaLnBrk="1" fontAlgn="auto" hangingPunct="1">
              <a:spcAft>
                <a:spcPts val="0"/>
              </a:spcAft>
              <a:buFont typeface="Wingdings" pitchFamily="2" charset="2"/>
              <a:buChar char="Ø"/>
              <a:defRPr/>
            </a:pPr>
            <a:r>
              <a:rPr lang="en-US" sz="2400" dirty="0">
                <a:cs typeface="Times New Roman" pitchFamily="18" charset="0"/>
              </a:rPr>
              <a:t> Failing to meet non-functional requirements can result in systems that fail to satisfy user needs.</a:t>
            </a:r>
          </a:p>
          <a:p>
            <a:pPr eaLnBrk="1" fontAlgn="auto" hangingPunct="1">
              <a:spcAft>
                <a:spcPts val="0"/>
              </a:spcAft>
              <a:defRPr/>
            </a:pPr>
            <a:endParaRPr lang="en-US" dirty="0"/>
          </a:p>
        </p:txBody>
      </p:sp>
      <p:pic>
        <p:nvPicPr>
          <p:cNvPr id="11268" name="Picture 3">
            <a:extLst>
              <a:ext uri="{FF2B5EF4-FFF2-40B4-BE49-F238E27FC236}">
                <a16:creationId xmlns:a16="http://schemas.microsoft.com/office/drawing/2014/main" xmlns="" id="{A4F93844-1D60-4B94-8D7C-8E0EAB210C9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xmlns="" id="{224F0AAE-E9E5-4605-AFCB-81435AA94397}"/>
              </a:ext>
            </a:extLst>
          </p:cNvPr>
          <p:cNvSpPr>
            <a:spLocks noGrp="1"/>
          </p:cNvSpPr>
          <p:nvPr>
            <p:ph type="title"/>
          </p:nvPr>
        </p:nvSpPr>
        <p:spPr>
          <a:xfrm>
            <a:off x="685800" y="1731328"/>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Non-Functional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pic>
        <p:nvPicPr>
          <p:cNvPr id="4" name="Content Placeholder 3">
            <a:extLst>
              <a:ext uri="{FF2B5EF4-FFF2-40B4-BE49-F238E27FC236}">
                <a16:creationId xmlns:a16="http://schemas.microsoft.com/office/drawing/2014/main" xmlns="" id="{BE65B8B5-5668-4C3A-84D1-D2EDAC6C94FA}"/>
              </a:ext>
            </a:extLst>
          </p:cNvPr>
          <p:cNvPicPr>
            <a:picLocks noGrp="1" noChangeAspect="1"/>
          </p:cNvPicPr>
          <p:nvPr>
            <p:ph idx="1"/>
          </p:nvPr>
        </p:nvPicPr>
        <p:blipFill>
          <a:blip r:embed="rId2"/>
          <a:stretch>
            <a:fillRect/>
          </a:stretch>
        </p:blipFill>
        <p:spPr>
          <a:xfrm>
            <a:off x="1219200" y="2133599"/>
            <a:ext cx="9982200" cy="4724401"/>
          </a:xfrm>
        </p:spPr>
      </p:pic>
      <p:pic>
        <p:nvPicPr>
          <p:cNvPr id="11268" name="Picture 3">
            <a:extLst>
              <a:ext uri="{FF2B5EF4-FFF2-40B4-BE49-F238E27FC236}">
                <a16:creationId xmlns:a16="http://schemas.microsoft.com/office/drawing/2014/main" xmlns="" id="{A4F93844-1D60-4B94-8D7C-8E0EAB210C9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9655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08072DCE-AABD-402A-8671-6A4034442CA8}"/>
              </a:ext>
            </a:extLst>
          </p:cNvPr>
          <p:cNvSpPr>
            <a:spLocks noGrp="1"/>
          </p:cNvSpPr>
          <p:nvPr>
            <p:ph type="title"/>
          </p:nvPr>
        </p:nvSpPr>
        <p:spPr>
          <a:xfrm>
            <a:off x="533400" y="1716088"/>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Product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8976760-662B-480D-AE11-1E8AA496B1FB}"/>
              </a:ext>
            </a:extLst>
          </p:cNvPr>
          <p:cNvSpPr>
            <a:spLocks noGrp="1"/>
          </p:cNvSpPr>
          <p:nvPr>
            <p:ph idx="1"/>
          </p:nvPr>
        </p:nvSpPr>
        <p:spPr>
          <a:xfrm>
            <a:off x="914400" y="2170113"/>
            <a:ext cx="9982200" cy="5943600"/>
          </a:xfrm>
        </p:spPr>
        <p:txBody>
          <a:bodyPr rtlCol="0">
            <a:normAutofit/>
          </a:bodyPr>
          <a:lstStyle/>
          <a:p>
            <a:pPr marL="457200" lvl="1" indent="0" algn="just" eaLnBrk="1" fontAlgn="auto" hangingPunct="1">
              <a:spcAft>
                <a:spcPts val="0"/>
              </a:spcAft>
              <a:buNone/>
              <a:defRPr/>
            </a:pPr>
            <a:r>
              <a:rPr lang="en-US" sz="2400" b="0" i="0" dirty="0">
                <a:solidFill>
                  <a:srgbClr val="000000"/>
                </a:solidFill>
                <a:effectLst/>
              </a:rPr>
              <a:t>These requirements specify how software product performs. Product requirements comprise the following.</a:t>
            </a:r>
            <a:endParaRPr lang="en-US" sz="2400" b="0" i="0" dirty="0">
              <a:solidFill>
                <a:srgbClr val="222222"/>
              </a:solidFill>
              <a:effectLst/>
            </a:endParaRPr>
          </a:p>
          <a:p>
            <a:pPr lvl="2" algn="just" eaLnBrk="1" fontAlgn="auto" hangingPunct="1">
              <a:spcAft>
                <a:spcPts val="0"/>
              </a:spcAft>
              <a:buFont typeface="Wingdings" pitchFamily="2" charset="2"/>
              <a:buChar char="Ø"/>
              <a:defRPr/>
            </a:pPr>
            <a:r>
              <a:rPr lang="en-US" sz="1800" b="1" i="0" dirty="0">
                <a:solidFill>
                  <a:srgbClr val="FF0000"/>
                </a:solidFill>
                <a:effectLst/>
              </a:rPr>
              <a:t>Usability requirements: </a:t>
            </a:r>
            <a:r>
              <a:rPr lang="en-US" sz="1800" b="0" i="0" dirty="0">
                <a:effectLst/>
              </a:rPr>
              <a:t>Describe the ease with which users are able to operate the software. For example, the software should be able to provide access to functionality with fewer keystrokes and mouse clicks.</a:t>
            </a:r>
          </a:p>
          <a:p>
            <a:pPr lvl="2" algn="just" eaLnBrk="1" fontAlgn="auto" hangingPunct="1">
              <a:spcAft>
                <a:spcPts val="0"/>
              </a:spcAft>
              <a:buFont typeface="Wingdings" pitchFamily="2" charset="2"/>
              <a:buChar char="Ø"/>
              <a:defRPr/>
            </a:pPr>
            <a:r>
              <a:rPr lang="en-US" sz="1800" b="1" i="0" dirty="0">
                <a:solidFill>
                  <a:srgbClr val="FF0000"/>
                </a:solidFill>
                <a:effectLst/>
              </a:rPr>
              <a:t>Efficiency requirements: </a:t>
            </a:r>
            <a:r>
              <a:rPr lang="en-US" sz="1800" b="0" i="0" dirty="0">
                <a:effectLst/>
              </a:rPr>
              <a:t>Describe the extent to which the software makes optimal use of resources, the speed with which the system executes, and the memory it consumes for its operation. For example, the system should be able to operate at least three times faster than the existing system.</a:t>
            </a:r>
          </a:p>
          <a:p>
            <a:pPr lvl="2" algn="just" eaLnBrk="1" fontAlgn="auto" hangingPunct="1">
              <a:spcAft>
                <a:spcPts val="0"/>
              </a:spcAft>
              <a:buFont typeface="Wingdings" pitchFamily="2" charset="2"/>
              <a:buChar char="Ø"/>
              <a:defRPr/>
            </a:pPr>
            <a:r>
              <a:rPr lang="en-US" sz="1800" b="1" i="0" dirty="0">
                <a:solidFill>
                  <a:srgbClr val="FF0000"/>
                </a:solidFill>
                <a:effectLst/>
              </a:rPr>
              <a:t>Reliability requirements: </a:t>
            </a:r>
            <a:r>
              <a:rPr lang="en-US" sz="1800" b="0" i="0" dirty="0">
                <a:effectLst/>
              </a:rPr>
              <a:t>Describe the acceptable failure rate of the software. For example, the software should be able to operate even if a hazard occurs.</a:t>
            </a:r>
          </a:p>
          <a:p>
            <a:pPr lvl="2" algn="just" eaLnBrk="1" fontAlgn="auto" hangingPunct="1">
              <a:spcAft>
                <a:spcPts val="0"/>
              </a:spcAft>
              <a:buFont typeface="Wingdings" pitchFamily="2" charset="2"/>
              <a:buChar char="Ø"/>
              <a:defRPr/>
            </a:pPr>
            <a:r>
              <a:rPr lang="en-US" sz="1800" b="0" i="0" dirty="0">
                <a:effectLst/>
              </a:rPr>
              <a:t> </a:t>
            </a:r>
            <a:r>
              <a:rPr lang="en-US" sz="1800" b="1" i="0" dirty="0">
                <a:solidFill>
                  <a:srgbClr val="FF0000"/>
                </a:solidFill>
                <a:effectLst/>
              </a:rPr>
              <a:t>Portability requirements: </a:t>
            </a:r>
            <a:r>
              <a:rPr lang="en-US" sz="1800" b="0" i="0" dirty="0">
                <a:effectLst/>
              </a:rPr>
              <a:t>Describe the ease with which the software can be transferred from one platform to another. For example, it should be easy to port the software to a different operating system without the need to redesign the entire software.</a:t>
            </a:r>
            <a:endParaRPr lang="en-US" sz="1800" dirty="0"/>
          </a:p>
        </p:txBody>
      </p:sp>
      <p:pic>
        <p:nvPicPr>
          <p:cNvPr id="12292" name="Picture 3">
            <a:extLst>
              <a:ext uri="{FF2B5EF4-FFF2-40B4-BE49-F238E27FC236}">
                <a16:creationId xmlns:a16="http://schemas.microsoft.com/office/drawing/2014/main" xmlns="" id="{D23BF655-F9C1-4541-926F-C158BD5AE11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08072DCE-AABD-402A-8671-6A4034442CA8}"/>
              </a:ext>
            </a:extLst>
          </p:cNvPr>
          <p:cNvSpPr>
            <a:spLocks noGrp="1"/>
          </p:cNvSpPr>
          <p:nvPr>
            <p:ph type="title"/>
          </p:nvPr>
        </p:nvSpPr>
        <p:spPr>
          <a:xfrm>
            <a:off x="838200" y="1871662"/>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Organizational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8976760-662B-480D-AE11-1E8AA496B1FB}"/>
              </a:ext>
            </a:extLst>
          </p:cNvPr>
          <p:cNvSpPr>
            <a:spLocks noGrp="1"/>
          </p:cNvSpPr>
          <p:nvPr>
            <p:ph idx="1"/>
          </p:nvPr>
        </p:nvSpPr>
        <p:spPr>
          <a:xfrm>
            <a:off x="1104900" y="2445384"/>
            <a:ext cx="9982200" cy="5943600"/>
          </a:xfrm>
        </p:spPr>
        <p:txBody>
          <a:bodyPr rtlCol="0">
            <a:normAutofit/>
          </a:bodyPr>
          <a:lstStyle/>
          <a:p>
            <a:pPr marL="457200" lvl="1" indent="0" algn="just" eaLnBrk="1" fontAlgn="auto" hangingPunct="1">
              <a:spcAft>
                <a:spcPts val="0"/>
              </a:spcAft>
              <a:buNone/>
              <a:defRPr/>
            </a:pPr>
            <a:r>
              <a:rPr lang="en-US" sz="2400" b="0" i="0" dirty="0">
                <a:solidFill>
                  <a:srgbClr val="000000"/>
                </a:solidFill>
                <a:effectLst/>
              </a:rPr>
              <a:t>These requirements are derived from the policies and procedures of an organization. Organizational requirements comprise the following.</a:t>
            </a:r>
            <a:endParaRPr lang="en-US" sz="2400" b="1" dirty="0">
              <a:solidFill>
                <a:schemeClr val="accent1"/>
              </a:solidFill>
            </a:endParaRPr>
          </a:p>
          <a:p>
            <a:pPr lvl="2" algn="just" eaLnBrk="1" fontAlgn="auto" hangingPunct="1">
              <a:spcAft>
                <a:spcPts val="0"/>
              </a:spcAft>
              <a:buFont typeface="Wingdings" pitchFamily="2" charset="2"/>
              <a:buChar char="Ø"/>
              <a:defRPr/>
            </a:pPr>
            <a:r>
              <a:rPr lang="en-US" sz="2000" b="1" dirty="0">
                <a:solidFill>
                  <a:srgbClr val="FF0000"/>
                </a:solidFill>
              </a:rPr>
              <a:t>Delivery requirements:</a:t>
            </a:r>
            <a:r>
              <a:rPr lang="en-US" sz="2000" b="1" dirty="0">
                <a:solidFill>
                  <a:schemeClr val="accent1"/>
                </a:solidFill>
              </a:rPr>
              <a:t> </a:t>
            </a:r>
            <a:r>
              <a:rPr lang="en-US" sz="2000" dirty="0"/>
              <a:t>Specify when the software and its documentation are to be delivered to the user.</a:t>
            </a:r>
          </a:p>
          <a:p>
            <a:pPr lvl="2" algn="just" eaLnBrk="1" fontAlgn="auto" hangingPunct="1">
              <a:spcAft>
                <a:spcPts val="0"/>
              </a:spcAft>
              <a:buFont typeface="Wingdings" pitchFamily="2" charset="2"/>
              <a:buChar char="Ø"/>
              <a:defRPr/>
            </a:pPr>
            <a:r>
              <a:rPr lang="en-US" sz="2000" b="1" dirty="0">
                <a:solidFill>
                  <a:srgbClr val="FF0000"/>
                </a:solidFill>
              </a:rPr>
              <a:t>Implementation requirements: </a:t>
            </a:r>
            <a:r>
              <a:rPr lang="en-US" sz="2000" dirty="0"/>
              <a:t>Describe requirements such as programming language and design method.</a:t>
            </a:r>
          </a:p>
          <a:p>
            <a:pPr lvl="2" algn="just" eaLnBrk="1" fontAlgn="auto" hangingPunct="1">
              <a:spcAft>
                <a:spcPts val="0"/>
              </a:spcAft>
              <a:buFont typeface="Wingdings" pitchFamily="2" charset="2"/>
              <a:buChar char="Ø"/>
              <a:defRPr/>
            </a:pPr>
            <a:r>
              <a:rPr lang="en-US" sz="2000" b="1" dirty="0">
                <a:solidFill>
                  <a:srgbClr val="FF0000"/>
                </a:solidFill>
              </a:rPr>
              <a:t>Standards requirements: </a:t>
            </a:r>
            <a:r>
              <a:rPr lang="en-US" sz="2000" dirty="0"/>
              <a:t>Describe the process standards to be used during software development.</a:t>
            </a:r>
            <a:r>
              <a:rPr lang="en-US" b="0" i="0" dirty="0">
                <a:solidFill>
                  <a:srgbClr val="000000"/>
                </a:solidFill>
                <a:effectLst/>
                <a:latin typeface="georgia" panose="02040502050405020303" pitchFamily="18" charset="0"/>
              </a:rPr>
              <a:t> </a:t>
            </a:r>
            <a:r>
              <a:rPr lang="en-US" sz="2000" dirty="0"/>
              <a:t>For example, the software should be developed using standards specified by the ISO and IEEE standards.</a:t>
            </a:r>
          </a:p>
        </p:txBody>
      </p:sp>
      <p:pic>
        <p:nvPicPr>
          <p:cNvPr id="12292" name="Picture 3">
            <a:extLst>
              <a:ext uri="{FF2B5EF4-FFF2-40B4-BE49-F238E27FC236}">
                <a16:creationId xmlns:a16="http://schemas.microsoft.com/office/drawing/2014/main" xmlns="" id="{D23BF655-F9C1-4541-926F-C158BD5AE11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189422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08072DCE-AABD-402A-8671-6A4034442CA8}"/>
              </a:ext>
            </a:extLst>
          </p:cNvPr>
          <p:cNvSpPr>
            <a:spLocks noGrp="1"/>
          </p:cNvSpPr>
          <p:nvPr>
            <p:ph type="title"/>
          </p:nvPr>
        </p:nvSpPr>
        <p:spPr>
          <a:xfrm>
            <a:off x="838200" y="1871662"/>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External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8976760-662B-480D-AE11-1E8AA496B1FB}"/>
              </a:ext>
            </a:extLst>
          </p:cNvPr>
          <p:cNvSpPr>
            <a:spLocks noGrp="1"/>
          </p:cNvSpPr>
          <p:nvPr>
            <p:ph idx="1"/>
          </p:nvPr>
        </p:nvSpPr>
        <p:spPr>
          <a:xfrm>
            <a:off x="1104900" y="2445384"/>
            <a:ext cx="9982200" cy="5943600"/>
          </a:xfrm>
        </p:spPr>
        <p:txBody>
          <a:bodyPr rtlCol="0">
            <a:normAutofit/>
          </a:bodyPr>
          <a:lstStyle/>
          <a:p>
            <a:pPr marL="457200" lvl="1" indent="0" algn="just" eaLnBrk="1" fontAlgn="auto" hangingPunct="1">
              <a:spcAft>
                <a:spcPts val="0"/>
              </a:spcAft>
              <a:buNone/>
              <a:defRPr/>
            </a:pPr>
            <a:r>
              <a:rPr lang="en-US" sz="2400" dirty="0"/>
              <a:t>These requirements include all the requirements that affect the software or its development process externally. External requirements comprise the following.</a:t>
            </a:r>
          </a:p>
          <a:p>
            <a:pPr lvl="2" algn="just" eaLnBrk="1" fontAlgn="auto" hangingPunct="1">
              <a:spcAft>
                <a:spcPts val="0"/>
              </a:spcAft>
              <a:buFont typeface="Wingdings" panose="05000000000000000000" pitchFamily="2" charset="2"/>
              <a:buChar char="Ø"/>
              <a:defRPr/>
            </a:pPr>
            <a:r>
              <a:rPr lang="en-US" sz="2000" b="1" dirty="0">
                <a:solidFill>
                  <a:srgbClr val="FF0000"/>
                </a:solidFill>
              </a:rPr>
              <a:t>Interoperability requirements: </a:t>
            </a:r>
            <a:r>
              <a:rPr lang="en-US" sz="2000" dirty="0"/>
              <a:t>Define the way in which different computer based systems will interact with each other in one or more organizations.</a:t>
            </a:r>
          </a:p>
          <a:p>
            <a:pPr lvl="2" algn="just" eaLnBrk="1" fontAlgn="auto" hangingPunct="1">
              <a:spcAft>
                <a:spcPts val="0"/>
              </a:spcAft>
              <a:buFont typeface="Wingdings" panose="05000000000000000000" pitchFamily="2" charset="2"/>
              <a:buChar char="Ø"/>
              <a:defRPr/>
            </a:pPr>
            <a:r>
              <a:rPr lang="en-US" sz="2000" b="1" dirty="0">
                <a:solidFill>
                  <a:srgbClr val="FF0000"/>
                </a:solidFill>
              </a:rPr>
              <a:t>Ethical requirements: </a:t>
            </a:r>
            <a:r>
              <a:rPr lang="en-US" sz="2000" dirty="0"/>
              <a:t>Specify the rules and regulations of the software so that they are acceptable to users.</a:t>
            </a:r>
          </a:p>
          <a:p>
            <a:pPr lvl="2" algn="just" eaLnBrk="1" fontAlgn="auto" hangingPunct="1">
              <a:spcAft>
                <a:spcPts val="0"/>
              </a:spcAft>
              <a:buFont typeface="Wingdings" panose="05000000000000000000" pitchFamily="2" charset="2"/>
              <a:buChar char="Ø"/>
              <a:defRPr/>
            </a:pPr>
            <a:r>
              <a:rPr lang="en-US" sz="2000" b="1" dirty="0">
                <a:solidFill>
                  <a:srgbClr val="FF0000"/>
                </a:solidFill>
              </a:rPr>
              <a:t>Legislative requirements: </a:t>
            </a:r>
            <a:r>
              <a:rPr lang="en-US" sz="2000" dirty="0"/>
              <a:t>Ensure that the software operates within the legal jurisdiction. For example, pirated software should not be sold.</a:t>
            </a:r>
          </a:p>
        </p:txBody>
      </p:sp>
      <p:pic>
        <p:nvPicPr>
          <p:cNvPr id="12292" name="Picture 3">
            <a:extLst>
              <a:ext uri="{FF2B5EF4-FFF2-40B4-BE49-F238E27FC236}">
                <a16:creationId xmlns:a16="http://schemas.microsoft.com/office/drawing/2014/main" xmlns="" id="{D23BF655-F9C1-4541-926F-C158BD5AE11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10438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xmlns="" id="{08072DCE-AABD-402A-8671-6A4034442CA8}"/>
              </a:ext>
            </a:extLst>
          </p:cNvPr>
          <p:cNvSpPr>
            <a:spLocks noGrp="1"/>
          </p:cNvSpPr>
          <p:nvPr>
            <p:ph type="title"/>
          </p:nvPr>
        </p:nvSpPr>
        <p:spPr>
          <a:xfrm>
            <a:off x="152400" y="1846262"/>
            <a:ext cx="8229600" cy="563563"/>
          </a:xfrm>
        </p:spPr>
        <p:txBody>
          <a:bodyPr/>
          <a:lstStyle/>
          <a:p>
            <a:pPr algn="l" eaLnBrk="1" hangingPunct="1"/>
            <a:r>
              <a:rPr lang="en-US" altLang="en-US" sz="2400" b="1" dirty="0">
                <a:solidFill>
                  <a:srgbClr val="0000FF"/>
                </a:solidFill>
                <a:latin typeface="+mn-lt"/>
                <a:cs typeface="Times New Roman" panose="02020603050405020304" pitchFamily="18" charset="0"/>
              </a:rPr>
              <a:t>What is Non-Functional Requirement?</a:t>
            </a:r>
            <a:br>
              <a:rPr lang="en-US" altLang="en-US" sz="2400" b="1" dirty="0">
                <a:solidFill>
                  <a:srgbClr val="0000FF"/>
                </a:solidFill>
                <a:latin typeface="+mn-lt"/>
                <a:cs typeface="Times New Roman" panose="02020603050405020304" pitchFamily="18" charset="0"/>
              </a:rPr>
            </a:br>
            <a:endParaRPr lang="en-US" altLang="en-US" sz="2400" b="1" dirty="0">
              <a:solidFill>
                <a:srgbClr val="0000FF"/>
              </a:solidFill>
              <a:latin typeface="+mn-lt"/>
              <a:cs typeface="Times New Roman" panose="02020603050405020304" pitchFamily="18" charset="0"/>
            </a:endParaRPr>
          </a:p>
        </p:txBody>
      </p:sp>
      <p:sp>
        <p:nvSpPr>
          <p:cNvPr id="3" name="Content Placeholder 2">
            <a:extLst>
              <a:ext uri="{FF2B5EF4-FFF2-40B4-BE49-F238E27FC236}">
                <a16:creationId xmlns:a16="http://schemas.microsoft.com/office/drawing/2014/main" xmlns="" id="{88976760-662B-480D-AE11-1E8AA496B1FB}"/>
              </a:ext>
            </a:extLst>
          </p:cNvPr>
          <p:cNvSpPr>
            <a:spLocks noGrp="1"/>
          </p:cNvSpPr>
          <p:nvPr>
            <p:ph idx="1"/>
          </p:nvPr>
        </p:nvSpPr>
        <p:spPr>
          <a:xfrm>
            <a:off x="609600" y="2539999"/>
            <a:ext cx="10363200" cy="5943600"/>
          </a:xfrm>
        </p:spPr>
        <p:txBody>
          <a:bodyPr rtlCol="0">
            <a:normAutofit/>
          </a:bodyPr>
          <a:lstStyle/>
          <a:p>
            <a:pPr lvl="1" algn="just" eaLnBrk="1" fontAlgn="auto" hangingPunct="1">
              <a:spcAft>
                <a:spcPts val="0"/>
              </a:spcAft>
              <a:buFont typeface="Wingdings" pitchFamily="2" charset="2"/>
              <a:buChar char="Ø"/>
              <a:defRPr/>
            </a:pPr>
            <a:r>
              <a:rPr lang="en-US" sz="2400" dirty="0">
                <a:cs typeface="Times New Roman" pitchFamily="18" charset="0"/>
              </a:rPr>
              <a:t>Non-functional Requirements allows you to impose constraints or restrictions on the design of the system across the various agile backlogs. </a:t>
            </a:r>
          </a:p>
          <a:p>
            <a:pPr lvl="1" algn="just" eaLnBrk="1" fontAlgn="auto" hangingPunct="1">
              <a:spcAft>
                <a:spcPts val="0"/>
              </a:spcAft>
              <a:buFont typeface="Wingdings" pitchFamily="2" charset="2"/>
              <a:buChar char="Ø"/>
              <a:defRPr/>
            </a:pPr>
            <a:r>
              <a:rPr lang="en-US" sz="2400" dirty="0">
                <a:cs typeface="Times New Roman" pitchFamily="18" charset="0"/>
              </a:rPr>
              <a:t>Example, the site should load in 3 seconds when the number of simultaneous users are &gt; 10000. Description of non-functional requirements is just as critical as a functional requirement</a:t>
            </a:r>
            <a:r>
              <a:rPr lang="en-US" sz="2400" dirty="0"/>
              <a:t>.</a:t>
            </a:r>
          </a:p>
          <a:p>
            <a:pPr eaLnBrk="1" fontAlgn="auto" hangingPunct="1">
              <a:spcAft>
                <a:spcPts val="0"/>
              </a:spcAft>
              <a:defRPr/>
            </a:pPr>
            <a:endParaRPr lang="en-US" dirty="0"/>
          </a:p>
        </p:txBody>
      </p:sp>
      <p:pic>
        <p:nvPicPr>
          <p:cNvPr id="12292" name="Picture 3">
            <a:extLst>
              <a:ext uri="{FF2B5EF4-FFF2-40B4-BE49-F238E27FC236}">
                <a16:creationId xmlns:a16="http://schemas.microsoft.com/office/drawing/2014/main" xmlns="" id="{D23BF655-F9C1-4541-926F-C158BD5AE11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3810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79807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924C01-F4A6-4D75-B016-D1723E576BC5}"/>
              </a:ext>
            </a:extLst>
          </p:cNvPr>
          <p:cNvSpPr>
            <a:spLocks noGrp="1"/>
          </p:cNvSpPr>
          <p:nvPr>
            <p:ph type="title"/>
          </p:nvPr>
        </p:nvSpPr>
        <p:spPr>
          <a:xfrm>
            <a:off x="228600" y="1760538"/>
            <a:ext cx="8534400" cy="1143000"/>
          </a:xfrm>
        </p:spPr>
        <p:txBody>
          <a:bodyPr rtlCol="0">
            <a:normAutofit fontScale="90000"/>
          </a:bodyPr>
          <a:lstStyle/>
          <a:p>
            <a:pPr algn="l" eaLnBrk="1" fontAlgn="auto" hangingPunct="1">
              <a:spcAft>
                <a:spcPts val="0"/>
              </a:spcAft>
              <a:defRPr/>
            </a:pPr>
            <a:r>
              <a:rPr lang="en-US" sz="2700" b="1" dirty="0">
                <a:solidFill>
                  <a:srgbClr val="0000FF"/>
                </a:solidFill>
                <a:latin typeface="Calibri" panose="020F0502020204030204" pitchFamily="34" charset="0"/>
                <a:cs typeface="Calibri" panose="020F0502020204030204" pitchFamily="34" charset="0"/>
              </a:rPr>
              <a:t>Examples of Non-functional requirements</a:t>
            </a:r>
            <a:r>
              <a:rPr lang="en-US" b="1" dirty="0"/>
              <a:t/>
            </a:r>
            <a:br>
              <a:rPr lang="en-US" b="1" dirty="0"/>
            </a:br>
            <a:endParaRPr lang="en-US" dirty="0"/>
          </a:p>
        </p:txBody>
      </p:sp>
      <p:sp>
        <p:nvSpPr>
          <p:cNvPr id="14339" name="Content Placeholder 2">
            <a:extLst>
              <a:ext uri="{FF2B5EF4-FFF2-40B4-BE49-F238E27FC236}">
                <a16:creationId xmlns:a16="http://schemas.microsoft.com/office/drawing/2014/main" xmlns="" id="{1CFCBC3C-3B4B-4201-A63F-1009F7C9F6D8}"/>
              </a:ext>
            </a:extLst>
          </p:cNvPr>
          <p:cNvSpPr>
            <a:spLocks noGrp="1"/>
          </p:cNvSpPr>
          <p:nvPr>
            <p:ph idx="1"/>
          </p:nvPr>
        </p:nvSpPr>
        <p:spPr>
          <a:xfrm>
            <a:off x="1143000" y="2332038"/>
            <a:ext cx="9753600" cy="4525962"/>
          </a:xfrm>
        </p:spPr>
        <p:txBody>
          <a:bodyPr/>
          <a:lstStyle/>
          <a:p>
            <a:pPr lvl="1"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A website should be capable enough to handle 20 million users with affecting its performance</a:t>
            </a:r>
          </a:p>
          <a:p>
            <a:pPr lvl="1"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The software should be portable. So moving from one OS to other OS does not create any problem.</a:t>
            </a:r>
          </a:p>
          <a:p>
            <a:pPr lvl="1" algn="just" eaLnBrk="1" hangingPunct="1">
              <a:lnSpc>
                <a:spcPct val="150000"/>
              </a:lnSpc>
              <a:buFont typeface="Wingdings" panose="05000000000000000000" pitchFamily="2" charset="2"/>
              <a:buChar char="Ø"/>
            </a:pPr>
            <a:r>
              <a:rPr lang="en-US" altLang="en-US" sz="2400" dirty="0">
                <a:cs typeface="Times New Roman" panose="02020603050405020304" pitchFamily="18" charset="0"/>
              </a:rPr>
              <a:t>Privacy of information, the export of restricted technologies, intellectual property rights, etc. should be audited.</a:t>
            </a:r>
          </a:p>
          <a:p>
            <a:pPr algn="just" eaLnBrk="1" hangingPunct="1">
              <a:lnSpc>
                <a:spcPct val="190000"/>
              </a:lnSpc>
              <a:buFont typeface="Wingdings" panose="05000000000000000000" pitchFamily="2" charset="2"/>
              <a:buChar char="Ø"/>
            </a:pPr>
            <a:endParaRPr lang="en-US" altLang="en-US" sz="1700" dirty="0">
              <a:latin typeface="Times New Roman" panose="02020603050405020304" pitchFamily="18" charset="0"/>
              <a:cs typeface="Times New Roman" panose="02020603050405020304" pitchFamily="18" charset="0"/>
            </a:endParaRPr>
          </a:p>
        </p:txBody>
      </p:sp>
      <p:pic>
        <p:nvPicPr>
          <p:cNvPr id="14340" name="Picture 5">
            <a:extLst>
              <a:ext uri="{FF2B5EF4-FFF2-40B4-BE49-F238E27FC236}">
                <a16:creationId xmlns:a16="http://schemas.microsoft.com/office/drawing/2014/main" xmlns="" id="{C756F524-0ADF-40E8-BAE6-FE650BB9399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514350"/>
            <a:ext cx="9144000"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4978"/>
            <a:ext cx="10134600" cy="13303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Rectangle 1"/>
          <p:cNvSpPr/>
          <p:nvPr/>
        </p:nvSpPr>
        <p:spPr>
          <a:xfrm>
            <a:off x="929640" y="1954400"/>
            <a:ext cx="10287000" cy="3673954"/>
          </a:xfrm>
          <a:prstGeom prst="rect">
            <a:avLst/>
          </a:prstGeom>
        </p:spPr>
        <p:txBody>
          <a:bodyPr wrap="square">
            <a:spAutoFit/>
          </a:bodyPr>
          <a:lstStyle/>
          <a:p>
            <a:pPr algn="ctr"/>
            <a:r>
              <a:rPr lang="en-US" sz="2400" dirty="0">
                <a:solidFill>
                  <a:srgbClr val="0000FF"/>
                </a:solidFill>
                <a:latin typeface="Times New Roman" pitchFamily="18" charset="0"/>
                <a:cs typeface="Times New Roman" pitchFamily="18" charset="0"/>
              </a:rPr>
              <a:t>Unit – II-REQUIREMENT ANALYSIS AND SPECIFICATION</a:t>
            </a:r>
          </a:p>
          <a:p>
            <a:pPr algn="ctr"/>
            <a:endParaRPr lang="en-US" sz="2400" dirty="0">
              <a:solidFill>
                <a:srgbClr val="0000FF"/>
              </a:solidFill>
              <a:latin typeface="Times New Roman" pitchFamily="18" charset="0"/>
              <a:cs typeface="Times New Roman" pitchFamily="18" charset="0"/>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Functional And Non-Functional - User - System - Requirement Engineering Process - Feasibility Studies –communication practices- Requirements - Elicitation - Validation and management - Fundamental of requirement analysis – Analysis principles – Structured System Analysis - Software prototyping - Prototyping in the Software Process - Data - Functional and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Behavioral</a:t>
            </a:r>
            <a:r>
              <a:rPr lang="en-IN" sz="2400" dirty="0">
                <a:effectLst/>
                <a:latin typeface="Calibri" panose="020F0502020204030204" pitchFamily="34" charset="0"/>
                <a:ea typeface="Calibri" panose="020F0502020204030204" pitchFamily="34" charset="0"/>
                <a:cs typeface="Times New Roman" panose="02020603050405020304" pitchFamily="18" charset="0"/>
              </a:rPr>
              <a:t> Models -  Structured Analysis and Data Dictionary.</a:t>
            </a:r>
          </a:p>
          <a:p>
            <a:endParaRPr lang="en-US" sz="2400" dirty="0">
              <a:solidFill>
                <a:srgbClr val="0000FF"/>
              </a:solidFill>
              <a:latin typeface="Times New Roman" pitchFamily="18" charset="0"/>
              <a:cs typeface="Times New Roman"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0D06E2-7FB0-4AB1-836B-FAC1D8E6189E}"/>
              </a:ext>
            </a:extLst>
          </p:cNvPr>
          <p:cNvSpPr>
            <a:spLocks noGrp="1"/>
          </p:cNvSpPr>
          <p:nvPr>
            <p:ph type="title"/>
          </p:nvPr>
        </p:nvSpPr>
        <p:spPr>
          <a:xfrm>
            <a:off x="609600" y="1981200"/>
            <a:ext cx="8839200" cy="1143000"/>
          </a:xfrm>
        </p:spPr>
        <p:txBody>
          <a:bodyPr rtlCol="0">
            <a:normAutofit fontScale="90000"/>
          </a:bodyPr>
          <a:lstStyle/>
          <a:p>
            <a:pPr algn="l" eaLnBrk="1" fontAlgn="auto" hangingPunct="1">
              <a:spcAft>
                <a:spcPts val="0"/>
              </a:spcAft>
              <a:defRPr/>
            </a:pPr>
            <a:r>
              <a:rPr lang="en-US" sz="2700" b="1" dirty="0">
                <a:solidFill>
                  <a:srgbClr val="0000FF"/>
                </a:solidFill>
                <a:latin typeface="Calibri" panose="020F0502020204030204" pitchFamily="34" charset="0"/>
                <a:cs typeface="Calibri" panose="020F0502020204030204" pitchFamily="34" charset="0"/>
              </a:rPr>
              <a:t>Advantages of Non-Functional Requirement</a:t>
            </a:r>
            <a:r>
              <a:rPr lang="en-US" b="1" dirty="0"/>
              <a:t/>
            </a:r>
            <a:br>
              <a:rPr lang="en-US" b="1" dirty="0"/>
            </a:br>
            <a:endParaRPr lang="en-US" dirty="0"/>
          </a:p>
        </p:txBody>
      </p:sp>
      <p:sp>
        <p:nvSpPr>
          <p:cNvPr id="15363" name="Content Placeholder 2">
            <a:extLst>
              <a:ext uri="{FF2B5EF4-FFF2-40B4-BE49-F238E27FC236}">
                <a16:creationId xmlns:a16="http://schemas.microsoft.com/office/drawing/2014/main" xmlns="" id="{81CB6D28-E4DA-4C00-BF34-B490BE1233B3}"/>
              </a:ext>
            </a:extLst>
          </p:cNvPr>
          <p:cNvSpPr>
            <a:spLocks noGrp="1"/>
          </p:cNvSpPr>
          <p:nvPr>
            <p:ph idx="1"/>
          </p:nvPr>
        </p:nvSpPr>
        <p:spPr>
          <a:xfrm>
            <a:off x="1371600" y="2804319"/>
            <a:ext cx="9448800" cy="4525962"/>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 nonfunctional requirements ensure the software system follow legal and compliance rules.</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They ensure the reliability, availability, and performance of the software system</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They ensure good user experience and ease of operating the software.</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They help in formulating security policy of the software system.</a:t>
            </a:r>
          </a:p>
          <a:p>
            <a:pPr eaLnBrk="1" hangingPunct="1"/>
            <a:endParaRPr lang="en-US" altLang="en-US" dirty="0"/>
          </a:p>
        </p:txBody>
      </p:sp>
      <p:pic>
        <p:nvPicPr>
          <p:cNvPr id="15364" name="Picture 3">
            <a:extLst>
              <a:ext uri="{FF2B5EF4-FFF2-40B4-BE49-F238E27FC236}">
                <a16:creationId xmlns:a16="http://schemas.microsoft.com/office/drawing/2014/main" xmlns="" id="{C499AC63-0B58-4D96-A94A-92B270FCEEC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455614"/>
            <a:ext cx="9144000" cy="1335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1718077"/>
            <a:ext cx="10177905" cy="967765"/>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Functional VS Non Functional Requirements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Table 7">
            <a:extLst>
              <a:ext uri="{FF2B5EF4-FFF2-40B4-BE49-F238E27FC236}">
                <a16:creationId xmlns:a16="http://schemas.microsoft.com/office/drawing/2014/main" xmlns="" id="{3009D55B-2F2C-4787-B9EF-585E5164E516}"/>
              </a:ext>
            </a:extLst>
          </p:cNvPr>
          <p:cNvGraphicFramePr>
            <a:graphicFrameLocks noGrp="1"/>
          </p:cNvGraphicFramePr>
          <p:nvPr>
            <p:extLst>
              <p:ext uri="{D42A27DB-BD31-4B8C-83A1-F6EECF244321}">
                <p14:modId xmlns:p14="http://schemas.microsoft.com/office/powerpoint/2010/main" xmlns="" val="3093710711"/>
              </p:ext>
            </p:extLst>
          </p:nvPr>
        </p:nvGraphicFramePr>
        <p:xfrm>
          <a:off x="1007047" y="2536285"/>
          <a:ext cx="10177905" cy="3947750"/>
        </p:xfrm>
        <a:graphic>
          <a:graphicData uri="http://schemas.openxmlformats.org/drawingml/2006/table">
            <a:tbl>
              <a:tblPr firstRow="1" bandRow="1">
                <a:tableStyleId>{5C22544A-7EE6-4342-B048-85BDC9FD1C3A}</a:tableStyleId>
              </a:tblPr>
              <a:tblGrid>
                <a:gridCol w="1938649">
                  <a:extLst>
                    <a:ext uri="{9D8B030D-6E8A-4147-A177-3AD203B41FA5}">
                      <a16:colId xmlns:a16="http://schemas.microsoft.com/office/drawing/2014/main" xmlns="" val="2908055003"/>
                    </a:ext>
                  </a:extLst>
                </a:gridCol>
                <a:gridCol w="4071162">
                  <a:extLst>
                    <a:ext uri="{9D8B030D-6E8A-4147-A177-3AD203B41FA5}">
                      <a16:colId xmlns:a16="http://schemas.microsoft.com/office/drawing/2014/main" xmlns="" val="3520379967"/>
                    </a:ext>
                  </a:extLst>
                </a:gridCol>
                <a:gridCol w="4168094">
                  <a:extLst>
                    <a:ext uri="{9D8B030D-6E8A-4147-A177-3AD203B41FA5}">
                      <a16:colId xmlns:a16="http://schemas.microsoft.com/office/drawing/2014/main" xmlns="" val="4173888993"/>
                    </a:ext>
                  </a:extLst>
                </a:gridCol>
              </a:tblGrid>
              <a:tr h="517605">
                <a:tc>
                  <a:txBody>
                    <a:bodyPr/>
                    <a:lstStyle/>
                    <a:p>
                      <a:pPr marL="0" indent="0" algn="l" fontAlgn="ctr">
                        <a:buFont typeface="Arial" panose="020B0604020202020204" pitchFamily="34" charset="0"/>
                        <a:buNone/>
                      </a:pPr>
                      <a:r>
                        <a:rPr lang="en-IN" sz="1800" b="1" i="0" kern="1200" dirty="0">
                          <a:solidFill>
                            <a:schemeClr val="lt1"/>
                          </a:solidFill>
                          <a:effectLst/>
                          <a:latin typeface="+mn-lt"/>
                          <a:ea typeface="+mn-ea"/>
                          <a:cs typeface="+mn-cs"/>
                        </a:rPr>
                        <a:t>Parameters</a:t>
                      </a:r>
                      <a:endParaRPr lang="en-IN" dirty="0">
                        <a:effectLst/>
                      </a:endParaRPr>
                    </a:p>
                  </a:txBody>
                  <a:tcPr anchor="ctr"/>
                </a:tc>
                <a:tc>
                  <a:txBody>
                    <a:bodyPr/>
                    <a:lstStyle/>
                    <a:p>
                      <a:pPr marL="0" indent="0">
                        <a:buFont typeface="Arial" panose="020B0604020202020204" pitchFamily="34" charset="0"/>
                        <a:buNone/>
                      </a:pPr>
                      <a:r>
                        <a:rPr lang="en-IN" sz="1800" b="1" i="0" kern="1200" dirty="0">
                          <a:solidFill>
                            <a:schemeClr val="lt1"/>
                          </a:solidFill>
                          <a:effectLst/>
                          <a:latin typeface="+mn-lt"/>
                          <a:ea typeface="+mn-ea"/>
                          <a:cs typeface="+mn-cs"/>
                        </a:rPr>
                        <a:t>Functional Requirement</a:t>
                      </a:r>
                      <a:endParaRPr lang="en-IN" dirty="0"/>
                    </a:p>
                  </a:txBody>
                  <a:tcPr/>
                </a:tc>
                <a:tc>
                  <a:txBody>
                    <a:bodyPr/>
                    <a:lstStyle/>
                    <a:p>
                      <a:pPr marL="0" indent="0">
                        <a:buFont typeface="Arial" panose="020B0604020202020204" pitchFamily="34" charset="0"/>
                        <a:buNone/>
                      </a:pPr>
                      <a:r>
                        <a:rPr lang="en-IN" sz="1800" b="1" i="0" kern="1200" dirty="0">
                          <a:solidFill>
                            <a:schemeClr val="lt1"/>
                          </a:solidFill>
                          <a:effectLst/>
                          <a:latin typeface="+mn-lt"/>
                          <a:ea typeface="+mn-ea"/>
                          <a:cs typeface="+mn-cs"/>
                        </a:rPr>
                        <a:t>Non-Functional Requirement</a:t>
                      </a:r>
                      <a:endParaRPr lang="en-IN" dirty="0"/>
                    </a:p>
                  </a:txBody>
                  <a:tcPr/>
                </a:tc>
                <a:extLst>
                  <a:ext uri="{0D108BD9-81ED-4DB2-BD59-A6C34878D82A}">
                    <a16:rowId xmlns:a16="http://schemas.microsoft.com/office/drawing/2014/main" xmlns="" val="1385780184"/>
                  </a:ext>
                </a:extLst>
              </a:tr>
              <a:tr h="324416">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What is it?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0" i="0" kern="1200" dirty="0">
                          <a:solidFill>
                            <a:schemeClr val="dk1"/>
                          </a:solidFill>
                          <a:effectLst/>
                          <a:latin typeface="+mn-lt"/>
                          <a:ea typeface="+mn-ea"/>
                          <a:cs typeface="+mn-cs"/>
                        </a:rPr>
                        <a:t>Verb</a:t>
                      </a:r>
                      <a:endParaRPr lang="en-IN" dirty="0"/>
                    </a:p>
                  </a:txBody>
                  <a:tcPr/>
                </a:tc>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Attributes</a:t>
                      </a:r>
                      <a:endParaRPr lang="en-IN" dirty="0"/>
                    </a:p>
                  </a:txBody>
                  <a:tcPr/>
                </a:tc>
                <a:extLst>
                  <a:ext uri="{0D108BD9-81ED-4DB2-BD59-A6C34878D82A}">
                    <a16:rowId xmlns:a16="http://schemas.microsoft.com/office/drawing/2014/main" xmlns="" val="3020026285"/>
                  </a:ext>
                </a:extLst>
              </a:tr>
              <a:tr h="324416">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Requirement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0" i="0" kern="1200" dirty="0">
                          <a:solidFill>
                            <a:schemeClr val="dk1"/>
                          </a:solidFill>
                          <a:effectLst/>
                          <a:latin typeface="+mn-lt"/>
                          <a:ea typeface="+mn-ea"/>
                          <a:cs typeface="+mn-cs"/>
                        </a:rPr>
                        <a:t>It is mandatory</a:t>
                      </a:r>
                      <a:endParaRPr lang="en-IN" dirty="0"/>
                    </a:p>
                  </a:txBody>
                  <a:tcPr/>
                </a:tc>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It is non-mandatory</a:t>
                      </a:r>
                      <a:endParaRPr lang="en-IN" dirty="0"/>
                    </a:p>
                  </a:txBody>
                  <a:tcPr/>
                </a:tc>
                <a:extLst>
                  <a:ext uri="{0D108BD9-81ED-4DB2-BD59-A6C34878D82A}">
                    <a16:rowId xmlns:a16="http://schemas.microsoft.com/office/drawing/2014/main" xmlns="" val="1236475624"/>
                  </a:ext>
                </a:extLst>
              </a:tr>
              <a:tr h="324416">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Capturing type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i="0" kern="1200" dirty="0">
                          <a:solidFill>
                            <a:schemeClr val="dk1"/>
                          </a:solidFill>
                          <a:effectLst/>
                          <a:latin typeface="+mn-lt"/>
                          <a:ea typeface="+mn-ea"/>
                          <a:cs typeface="+mn-cs"/>
                        </a:rPr>
                        <a:t>It is captured in use case.</a:t>
                      </a: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It is captured as a quality attribute.</a:t>
                      </a:r>
                      <a:endParaRPr lang="en-IN" dirty="0"/>
                    </a:p>
                  </a:txBody>
                  <a:tcPr/>
                </a:tc>
                <a:extLst>
                  <a:ext uri="{0D108BD9-81ED-4DB2-BD59-A6C34878D82A}">
                    <a16:rowId xmlns:a16="http://schemas.microsoft.com/office/drawing/2014/main" xmlns="" val="1703155866"/>
                  </a:ext>
                </a:extLst>
              </a:tr>
              <a:tr h="354438">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End-result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0" i="0" kern="1200" dirty="0">
                          <a:solidFill>
                            <a:schemeClr val="dk1"/>
                          </a:solidFill>
                          <a:effectLst/>
                          <a:latin typeface="+mn-lt"/>
                          <a:ea typeface="+mn-ea"/>
                          <a:cs typeface="+mn-cs"/>
                        </a:rPr>
                        <a:t>Product feature</a:t>
                      </a:r>
                      <a:endParaRPr lang="en-IN" dirty="0"/>
                    </a:p>
                  </a:txBody>
                  <a:tcPr/>
                </a:tc>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Product properties</a:t>
                      </a:r>
                      <a:endParaRPr lang="en-IN" dirty="0"/>
                    </a:p>
                  </a:txBody>
                  <a:tcPr/>
                </a:tc>
                <a:extLst>
                  <a:ext uri="{0D108BD9-81ED-4DB2-BD59-A6C34878D82A}">
                    <a16:rowId xmlns:a16="http://schemas.microsoft.com/office/drawing/2014/main" xmlns="" val="3639897853"/>
                  </a:ext>
                </a:extLst>
              </a:tr>
              <a:tr h="337832">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Capturing</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0" i="0" kern="1200" dirty="0">
                          <a:solidFill>
                            <a:schemeClr val="dk1"/>
                          </a:solidFill>
                          <a:effectLst/>
                          <a:latin typeface="+mn-lt"/>
                          <a:ea typeface="+mn-ea"/>
                          <a:cs typeface="+mn-cs"/>
                        </a:rPr>
                        <a:t>Easy to capture</a:t>
                      </a:r>
                      <a:endParaRPr lang="en-IN" dirty="0"/>
                    </a:p>
                  </a:txBody>
                  <a:tcPr/>
                </a:tc>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Hard to capture</a:t>
                      </a:r>
                      <a:endParaRPr lang="en-IN" dirty="0"/>
                    </a:p>
                  </a:txBody>
                  <a:tcPr/>
                </a:tc>
                <a:extLst>
                  <a:ext uri="{0D108BD9-81ED-4DB2-BD59-A6C34878D82A}">
                    <a16:rowId xmlns:a16="http://schemas.microsoft.com/office/drawing/2014/main" xmlns="" val="3032282901"/>
                  </a:ext>
                </a:extLst>
              </a:tr>
              <a:tr h="567728">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Objective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i="0" kern="1200" dirty="0">
                          <a:solidFill>
                            <a:schemeClr val="dk1"/>
                          </a:solidFill>
                          <a:effectLst/>
                          <a:latin typeface="+mn-lt"/>
                          <a:ea typeface="+mn-ea"/>
                          <a:cs typeface="+mn-cs"/>
                        </a:rPr>
                        <a:t>Helps you verify the functionality of the software.</a:t>
                      </a: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Helps you to verify the performance of the software.</a:t>
                      </a:r>
                      <a:endParaRPr lang="en-IN" dirty="0"/>
                    </a:p>
                  </a:txBody>
                  <a:tcPr/>
                </a:tc>
                <a:extLst>
                  <a:ext uri="{0D108BD9-81ED-4DB2-BD59-A6C34878D82A}">
                    <a16:rowId xmlns:a16="http://schemas.microsoft.com/office/drawing/2014/main" xmlns="" val="640712759"/>
                  </a:ext>
                </a:extLst>
              </a:tr>
              <a:tr h="961265">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Area of focus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800" b="0" i="0" kern="1200" dirty="0">
                          <a:solidFill>
                            <a:schemeClr val="dk1"/>
                          </a:solidFill>
                          <a:effectLst/>
                          <a:latin typeface="+mn-lt"/>
                          <a:ea typeface="+mn-ea"/>
                          <a:cs typeface="+mn-cs"/>
                        </a:rPr>
                        <a:t>Focus on user requirement</a:t>
                      </a: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Concentrates on the user's expectation.</a:t>
                      </a:r>
                      <a:endParaRPr lang="en-IN" dirty="0"/>
                    </a:p>
                  </a:txBody>
                  <a:tcPr/>
                </a:tc>
                <a:extLst>
                  <a:ext uri="{0D108BD9-81ED-4DB2-BD59-A6C34878D82A}">
                    <a16:rowId xmlns:a16="http://schemas.microsoft.com/office/drawing/2014/main" xmlns="" val="1601338845"/>
                  </a:ext>
                </a:extLst>
              </a:tr>
            </a:tbl>
          </a:graphicData>
        </a:graphic>
      </p:graphicFrame>
    </p:spTree>
    <p:extLst>
      <p:ext uri="{BB962C8B-B14F-4D97-AF65-F5344CB8AC3E}">
        <p14:creationId xmlns:p14="http://schemas.microsoft.com/office/powerpoint/2010/main" xmlns="" val="3966782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1718077"/>
            <a:ext cx="10177905" cy="175811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Qualities of Good Software Requirement Specification Document-Education  Software system where a student can enroll for the course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Table 7">
            <a:extLst>
              <a:ext uri="{FF2B5EF4-FFF2-40B4-BE49-F238E27FC236}">
                <a16:creationId xmlns:a16="http://schemas.microsoft.com/office/drawing/2014/main" xmlns="" id="{3009D55B-2F2C-4787-B9EF-585E5164E516}"/>
              </a:ext>
            </a:extLst>
          </p:cNvPr>
          <p:cNvGraphicFramePr>
            <a:graphicFrameLocks noGrp="1"/>
          </p:cNvGraphicFramePr>
          <p:nvPr>
            <p:extLst>
              <p:ext uri="{D42A27DB-BD31-4B8C-83A1-F6EECF244321}">
                <p14:modId xmlns:p14="http://schemas.microsoft.com/office/powerpoint/2010/main" xmlns="" val="4014061767"/>
              </p:ext>
            </p:extLst>
          </p:nvPr>
        </p:nvGraphicFramePr>
        <p:xfrm>
          <a:off x="370840" y="2971882"/>
          <a:ext cx="11186160" cy="38404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908055003"/>
                    </a:ext>
                  </a:extLst>
                </a:gridCol>
                <a:gridCol w="3200400">
                  <a:extLst>
                    <a:ext uri="{9D8B030D-6E8A-4147-A177-3AD203B41FA5}">
                      <a16:colId xmlns:a16="http://schemas.microsoft.com/office/drawing/2014/main" xmlns="" val="3520379967"/>
                    </a:ext>
                  </a:extLst>
                </a:gridCol>
                <a:gridCol w="3276600">
                  <a:extLst>
                    <a:ext uri="{9D8B030D-6E8A-4147-A177-3AD203B41FA5}">
                      <a16:colId xmlns:a16="http://schemas.microsoft.com/office/drawing/2014/main" xmlns="" val="4173888993"/>
                    </a:ext>
                  </a:extLst>
                </a:gridCol>
                <a:gridCol w="3185160">
                  <a:extLst>
                    <a:ext uri="{9D8B030D-6E8A-4147-A177-3AD203B41FA5}">
                      <a16:colId xmlns:a16="http://schemas.microsoft.com/office/drawing/2014/main" xmlns="" val="3751850677"/>
                    </a:ext>
                  </a:extLst>
                </a:gridCol>
              </a:tblGrid>
              <a:tr h="370840">
                <a:tc>
                  <a:txBody>
                    <a:bodyPr/>
                    <a:lstStyle/>
                    <a:p>
                      <a:pPr marL="0" indent="0" algn="l" fontAlgn="ctr">
                        <a:buFont typeface="Arial" panose="020B0604020202020204" pitchFamily="34" charset="0"/>
                        <a:buNone/>
                      </a:pPr>
                      <a:r>
                        <a:rPr lang="en-IN" dirty="0">
                          <a:effectLst/>
                        </a:rPr>
                        <a:t>Requirement Quality</a:t>
                      </a:r>
                    </a:p>
                  </a:txBody>
                  <a:tcPr anchor="ctr"/>
                </a:tc>
                <a:tc>
                  <a:txBody>
                    <a:bodyPr/>
                    <a:lstStyle/>
                    <a:p>
                      <a:pPr marL="0" indent="0">
                        <a:buFont typeface="Arial" panose="020B0604020202020204" pitchFamily="34" charset="0"/>
                        <a:buNone/>
                      </a:pPr>
                      <a:r>
                        <a:rPr lang="en-IN" dirty="0"/>
                        <a:t>Meaning</a:t>
                      </a:r>
                    </a:p>
                  </a:txBody>
                  <a:tcPr/>
                </a:tc>
                <a:tc>
                  <a:txBody>
                    <a:bodyPr/>
                    <a:lstStyle/>
                    <a:p>
                      <a:pPr marL="0" indent="0">
                        <a:buFont typeface="Arial" panose="020B0604020202020204" pitchFamily="34" charset="0"/>
                        <a:buNone/>
                      </a:pPr>
                      <a:r>
                        <a:rPr lang="en-IN" sz="1800" b="1" i="0" kern="1200" dirty="0">
                          <a:solidFill>
                            <a:schemeClr val="lt1"/>
                          </a:solidFill>
                          <a:effectLst/>
                          <a:latin typeface="+mn-lt"/>
                          <a:ea typeface="+mn-ea"/>
                          <a:cs typeface="+mn-cs"/>
                        </a:rPr>
                        <a:t>Example of bad requirement</a:t>
                      </a:r>
                      <a:endParaRPr lang="en-IN" dirty="0"/>
                    </a:p>
                  </a:txBody>
                  <a:tcPr/>
                </a:tc>
                <a:tc>
                  <a:txBody>
                    <a:bodyPr/>
                    <a:lstStyle/>
                    <a:p>
                      <a:pPr marL="0" indent="0">
                        <a:buFont typeface="Arial" panose="020B0604020202020204" pitchFamily="34" charset="0"/>
                        <a:buNone/>
                      </a:pPr>
                      <a:r>
                        <a:rPr lang="en-IN" sz="1800" b="1" i="0" kern="1200" dirty="0">
                          <a:solidFill>
                            <a:schemeClr val="lt1"/>
                          </a:solidFill>
                          <a:effectLst/>
                          <a:latin typeface="+mn-lt"/>
                          <a:ea typeface="+mn-ea"/>
                          <a:cs typeface="+mn-cs"/>
                        </a:rPr>
                        <a:t>Example of good requirement</a:t>
                      </a:r>
                      <a:endParaRPr lang="en-IN" dirty="0"/>
                    </a:p>
                  </a:txBody>
                  <a:tcPr/>
                </a:tc>
                <a:extLst>
                  <a:ext uri="{0D108BD9-81ED-4DB2-BD59-A6C34878D82A}">
                    <a16:rowId xmlns:a16="http://schemas.microsoft.com/office/drawing/2014/main" xmlns="" val="1385780184"/>
                  </a:ext>
                </a:extLst>
              </a:tr>
              <a:tr h="370840">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Atomic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Self contained and capable of being understood independently of other requirements or designs </a:t>
                      </a:r>
                    </a:p>
                    <a:p>
                      <a:pPr marL="285750" indent="-285750">
                        <a:buFont typeface="Arial" panose="020B0604020202020204" pitchFamily="34" charset="0"/>
                        <a:buChar char="•"/>
                      </a:pP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Students will be able to enroll to undergraduate and post graduate courses</a:t>
                      </a: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Students will be able to enroll to undergraduate courses</a:t>
                      </a:r>
                    </a:p>
                    <a:p>
                      <a:pPr marL="0" indent="0">
                        <a:buFont typeface="Arial" panose="020B0604020202020204" pitchFamily="34" charset="0"/>
                        <a:buNone/>
                      </a:pPr>
                      <a:r>
                        <a:rPr lang="en-US" sz="1800" b="0" i="0" kern="1200" dirty="0">
                          <a:solidFill>
                            <a:schemeClr val="dk1"/>
                          </a:solidFill>
                          <a:effectLst/>
                          <a:latin typeface="+mn-lt"/>
                          <a:ea typeface="+mn-ea"/>
                          <a:cs typeface="+mn-cs"/>
                        </a:rPr>
                        <a:t>Students will be able to enroll to post-graduate courses</a:t>
                      </a:r>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xmlns="" val="3020026285"/>
                  </a:ext>
                </a:extLst>
              </a:tr>
              <a:tr h="370840">
                <a:tc>
                  <a:txBody>
                    <a:bodyPr/>
                    <a:lstStyle/>
                    <a:p>
                      <a:pPr marL="0" indent="0">
                        <a:buFont typeface="Arial" panose="020B0604020202020204" pitchFamily="34" charset="0"/>
                        <a:buNone/>
                      </a:pPr>
                      <a:r>
                        <a:rPr lang="en-IN" sz="1800" b="0" i="0" kern="1200" dirty="0">
                          <a:solidFill>
                            <a:schemeClr val="dk1"/>
                          </a:solidFill>
                          <a:effectLst/>
                          <a:latin typeface="+mn-lt"/>
                          <a:ea typeface="+mn-ea"/>
                          <a:cs typeface="+mn-cs"/>
                        </a:rPr>
                        <a:t>Complete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requirement must be complete enough to guide further work at the appropriate level of detail for work to continue.</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A professor user will log into the system by providing his username, password, and other relevant information</a:t>
                      </a:r>
                      <a:endParaRPr lang="en-IN" dirty="0"/>
                    </a:p>
                  </a:txBody>
                  <a:tcPr/>
                </a:tc>
                <a:tc>
                  <a:txBody>
                    <a:bodyPr/>
                    <a:lstStyle/>
                    <a:p>
                      <a:pPr marL="0" indent="0">
                        <a:buFont typeface="Arial" panose="020B0604020202020204" pitchFamily="34" charset="0"/>
                        <a:buNone/>
                      </a:pPr>
                      <a:r>
                        <a:rPr lang="en-US" sz="1800" b="0" i="0" kern="1200" dirty="0">
                          <a:solidFill>
                            <a:schemeClr val="dk1"/>
                          </a:solidFill>
                          <a:effectLst/>
                          <a:latin typeface="+mn-lt"/>
                          <a:ea typeface="+mn-ea"/>
                          <a:cs typeface="+mn-cs"/>
                        </a:rPr>
                        <a:t>A professor user will log into the system by providing his username, password and department code</a:t>
                      </a:r>
                      <a:endParaRPr lang="en-IN" dirty="0"/>
                    </a:p>
                  </a:txBody>
                  <a:tcPr/>
                </a:tc>
                <a:extLst>
                  <a:ext uri="{0D108BD9-81ED-4DB2-BD59-A6C34878D82A}">
                    <a16:rowId xmlns:a16="http://schemas.microsoft.com/office/drawing/2014/main" xmlns="" val="1236475624"/>
                  </a:ext>
                </a:extLst>
              </a:tr>
            </a:tbl>
          </a:graphicData>
        </a:graphic>
      </p:graphicFrame>
    </p:spTree>
    <p:extLst>
      <p:ext uri="{BB962C8B-B14F-4D97-AF65-F5344CB8AC3E}">
        <p14:creationId xmlns:p14="http://schemas.microsoft.com/office/powerpoint/2010/main" xmlns="" val="3487562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10177905" cy="967765"/>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Qualities of Good Software Requirement Specification Document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Table 7">
            <a:extLst>
              <a:ext uri="{FF2B5EF4-FFF2-40B4-BE49-F238E27FC236}">
                <a16:creationId xmlns:a16="http://schemas.microsoft.com/office/drawing/2014/main" xmlns="" id="{3009D55B-2F2C-4787-B9EF-585E5164E516}"/>
              </a:ext>
            </a:extLst>
          </p:cNvPr>
          <p:cNvGraphicFramePr>
            <a:graphicFrameLocks noGrp="1"/>
          </p:cNvGraphicFramePr>
          <p:nvPr>
            <p:extLst>
              <p:ext uri="{D42A27DB-BD31-4B8C-83A1-F6EECF244321}">
                <p14:modId xmlns:p14="http://schemas.microsoft.com/office/powerpoint/2010/main" xmlns="" val="2231356964"/>
              </p:ext>
            </p:extLst>
          </p:nvPr>
        </p:nvGraphicFramePr>
        <p:xfrm>
          <a:off x="413895" y="2425251"/>
          <a:ext cx="11092304" cy="3840480"/>
        </p:xfrm>
        <a:graphic>
          <a:graphicData uri="http://schemas.openxmlformats.org/drawingml/2006/table">
            <a:tbl>
              <a:tblPr firstRow="1" bandRow="1">
                <a:tableStyleId>{5C22544A-7EE6-4342-B048-85BDC9FD1C3A}</a:tableStyleId>
              </a:tblPr>
              <a:tblGrid>
                <a:gridCol w="2100705">
                  <a:extLst>
                    <a:ext uri="{9D8B030D-6E8A-4147-A177-3AD203B41FA5}">
                      <a16:colId xmlns:a16="http://schemas.microsoft.com/office/drawing/2014/main" xmlns="" val="2908055003"/>
                    </a:ext>
                  </a:extLst>
                </a:gridCol>
                <a:gridCol w="2819400">
                  <a:extLst>
                    <a:ext uri="{9D8B030D-6E8A-4147-A177-3AD203B41FA5}">
                      <a16:colId xmlns:a16="http://schemas.microsoft.com/office/drawing/2014/main" xmlns="" val="3520379967"/>
                    </a:ext>
                  </a:extLst>
                </a:gridCol>
                <a:gridCol w="2895600">
                  <a:extLst>
                    <a:ext uri="{9D8B030D-6E8A-4147-A177-3AD203B41FA5}">
                      <a16:colId xmlns:a16="http://schemas.microsoft.com/office/drawing/2014/main" xmlns="" val="4173888993"/>
                    </a:ext>
                  </a:extLst>
                </a:gridCol>
                <a:gridCol w="3276599">
                  <a:extLst>
                    <a:ext uri="{9D8B030D-6E8A-4147-A177-3AD203B41FA5}">
                      <a16:colId xmlns:a16="http://schemas.microsoft.com/office/drawing/2014/main" xmlns="" val="3751850677"/>
                    </a:ext>
                  </a:extLst>
                </a:gridCol>
              </a:tblGrid>
              <a:tr h="370840">
                <a:tc>
                  <a:txBody>
                    <a:bodyPr/>
                    <a:lstStyle/>
                    <a:p>
                      <a:pPr algn="l" fontAlgn="ctr"/>
                      <a:r>
                        <a:rPr lang="en-IN" dirty="0">
                          <a:effectLst/>
                        </a:rPr>
                        <a:t>Requirement Quality</a:t>
                      </a:r>
                    </a:p>
                  </a:txBody>
                  <a:tcPr anchor="ctr"/>
                </a:tc>
                <a:tc>
                  <a:txBody>
                    <a:bodyPr/>
                    <a:lstStyle/>
                    <a:p>
                      <a:r>
                        <a:rPr lang="en-IN" dirty="0"/>
                        <a:t>Meaning</a:t>
                      </a:r>
                    </a:p>
                  </a:txBody>
                  <a:tcPr/>
                </a:tc>
                <a:tc>
                  <a:txBody>
                    <a:bodyPr/>
                    <a:lstStyle/>
                    <a:p>
                      <a:r>
                        <a:rPr lang="en-IN" sz="1800" b="1" i="0" kern="1200" dirty="0">
                          <a:solidFill>
                            <a:schemeClr val="lt1"/>
                          </a:solidFill>
                          <a:effectLst/>
                          <a:latin typeface="+mn-lt"/>
                          <a:ea typeface="+mn-ea"/>
                          <a:cs typeface="+mn-cs"/>
                        </a:rPr>
                        <a:t>Example of bad requirement</a:t>
                      </a:r>
                      <a:endParaRPr lang="en-IN" dirty="0"/>
                    </a:p>
                  </a:txBody>
                  <a:tcPr/>
                </a:tc>
                <a:tc>
                  <a:txBody>
                    <a:bodyPr/>
                    <a:lstStyle/>
                    <a:p>
                      <a:r>
                        <a:rPr lang="en-IN" sz="1800" b="1" i="0" kern="1200" dirty="0">
                          <a:solidFill>
                            <a:schemeClr val="lt1"/>
                          </a:solidFill>
                          <a:effectLst/>
                          <a:latin typeface="+mn-lt"/>
                          <a:ea typeface="+mn-ea"/>
                          <a:cs typeface="+mn-cs"/>
                        </a:rPr>
                        <a:t>Example of good requirement</a:t>
                      </a:r>
                      <a:endParaRPr lang="en-IN" dirty="0"/>
                    </a:p>
                  </a:txBody>
                  <a:tcPr/>
                </a:tc>
                <a:extLst>
                  <a:ext uri="{0D108BD9-81ED-4DB2-BD59-A6C34878D82A}">
                    <a16:rowId xmlns:a16="http://schemas.microsoft.com/office/drawing/2014/main" xmlns="" val="1385780184"/>
                  </a:ext>
                </a:extLst>
              </a:tr>
              <a:tr h="370840">
                <a:tc>
                  <a:txBody>
                    <a:bodyPr/>
                    <a:lstStyle/>
                    <a:p>
                      <a:r>
                        <a:rPr lang="en-IN" sz="1800" b="0" i="0" kern="1200" dirty="0">
                          <a:solidFill>
                            <a:schemeClr val="dk1"/>
                          </a:solidFill>
                          <a:effectLst/>
                          <a:latin typeface="+mn-lt"/>
                          <a:ea typeface="+mn-ea"/>
                          <a:cs typeface="+mn-cs"/>
                        </a:rPr>
                        <a:t>Uniquely identified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to check for uniquely identified requirement.</a:t>
                      </a:r>
                      <a:endParaRPr lang="en-IN" dirty="0"/>
                    </a:p>
                  </a:txBody>
                  <a:tcPr/>
                </a:tc>
                <a:tc>
                  <a:txBody>
                    <a:bodyPr/>
                    <a:lstStyle/>
                    <a:p>
                      <a:r>
                        <a:rPr lang="en-US" sz="1800" b="0" i="0" kern="1200" dirty="0">
                          <a:solidFill>
                            <a:schemeClr val="dk1"/>
                          </a:solidFill>
                          <a:effectLst/>
                          <a:latin typeface="+mn-lt"/>
                          <a:ea typeface="+mn-ea"/>
                          <a:cs typeface="+mn-cs"/>
                        </a:rPr>
                        <a:t>1- Students will be able to enroll to undergraduate courses</a:t>
                      </a:r>
                    </a:p>
                    <a:p>
                      <a:r>
                        <a:rPr lang="en-US" sz="1800" b="0" i="0" kern="1200" dirty="0">
                          <a:solidFill>
                            <a:schemeClr val="dk1"/>
                          </a:solidFill>
                          <a:effectLst/>
                          <a:latin typeface="+mn-lt"/>
                          <a:ea typeface="+mn-ea"/>
                          <a:cs typeface="+mn-cs"/>
                        </a:rPr>
                        <a:t>1- Students will be able to enroll to post-graduate courses</a:t>
                      </a:r>
                      <a:endParaRPr lang="en-IN" dirty="0"/>
                    </a:p>
                  </a:txBody>
                  <a:tcPr/>
                </a:tc>
                <a:tc>
                  <a:txBody>
                    <a:bodyPr/>
                    <a:lstStyle/>
                    <a:p>
                      <a:r>
                        <a:rPr lang="en-US" sz="1800" b="0" i="0" kern="1200" dirty="0">
                          <a:solidFill>
                            <a:schemeClr val="dk1"/>
                          </a:solidFill>
                          <a:effectLst/>
                          <a:latin typeface="+mn-lt"/>
                          <a:ea typeface="+mn-ea"/>
                          <a:cs typeface="+mn-cs"/>
                        </a:rPr>
                        <a:t>1-Course Enrolment</a:t>
                      </a:r>
                    </a:p>
                    <a:p>
                      <a:r>
                        <a:rPr lang="en-US" sz="1800" b="0" i="0" kern="1200" dirty="0">
                          <a:solidFill>
                            <a:schemeClr val="dk1"/>
                          </a:solidFill>
                          <a:effectLst/>
                          <a:latin typeface="+mn-lt"/>
                          <a:ea typeface="+mn-ea"/>
                          <a:cs typeface="+mn-cs"/>
                        </a:rPr>
                        <a:t>1.1-Students will be able to enroll to undergraduate courses</a:t>
                      </a:r>
                    </a:p>
                    <a:p>
                      <a:r>
                        <a:rPr lang="en-US" sz="1800" b="0" i="0" kern="1200" dirty="0">
                          <a:solidFill>
                            <a:schemeClr val="dk1"/>
                          </a:solidFill>
                          <a:effectLst/>
                          <a:latin typeface="+mn-lt"/>
                          <a:ea typeface="+mn-ea"/>
                          <a:cs typeface="+mn-cs"/>
                        </a:rPr>
                        <a:t>1.2-Students will be able to enroll to post-graduate courses</a:t>
                      </a:r>
                    </a:p>
                    <a:p>
                      <a:endParaRPr lang="en-IN" dirty="0"/>
                    </a:p>
                  </a:txBody>
                  <a:tcPr/>
                </a:tc>
                <a:extLst>
                  <a:ext uri="{0D108BD9-81ED-4DB2-BD59-A6C34878D82A}">
                    <a16:rowId xmlns:a16="http://schemas.microsoft.com/office/drawing/2014/main" xmlns="" val="3020026285"/>
                  </a:ext>
                </a:extLst>
              </a:tr>
              <a:tr h="370840">
                <a:tc>
                  <a:txBody>
                    <a:bodyPr/>
                    <a:lstStyle/>
                    <a:p>
                      <a:r>
                        <a:rPr lang="en-IN" sz="1800" b="0" i="0" kern="1200" dirty="0">
                          <a:solidFill>
                            <a:schemeClr val="dk1"/>
                          </a:solidFill>
                          <a:effectLst/>
                          <a:latin typeface="+mn-lt"/>
                          <a:ea typeface="+mn-ea"/>
                          <a:cs typeface="+mn-cs"/>
                        </a:rPr>
                        <a:t>Prioritized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 requirement must be </a:t>
                      </a:r>
                      <a:r>
                        <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ordered based on priority</a:t>
                      </a:r>
                    </a:p>
                    <a:p>
                      <a:endParaRPr lang="en-IN" dirty="0"/>
                    </a:p>
                  </a:txBody>
                  <a:tcPr/>
                </a:tc>
                <a:tc>
                  <a:txBody>
                    <a:bodyPr/>
                    <a:lstStyle/>
                    <a:p>
                      <a:r>
                        <a:rPr lang="en-US" sz="1800" b="0" i="0" kern="1200" dirty="0">
                          <a:solidFill>
                            <a:schemeClr val="dk1"/>
                          </a:solidFill>
                          <a:effectLst/>
                          <a:latin typeface="+mn-lt"/>
                          <a:ea typeface="+mn-ea"/>
                          <a:cs typeface="+mn-cs"/>
                        </a:rPr>
                        <a:t>Registered student-Priority 1</a:t>
                      </a:r>
                      <a:r>
                        <a:rPr lang="en-US" dirty="0"/>
                        <a:t/>
                      </a:r>
                      <a:br>
                        <a:rPr lang="en-US" dirty="0"/>
                      </a:br>
                      <a:r>
                        <a:rPr lang="en-US" sz="1800" b="0" i="0" kern="1200" dirty="0">
                          <a:solidFill>
                            <a:schemeClr val="dk1"/>
                          </a:solidFill>
                          <a:effectLst/>
                          <a:latin typeface="+mn-lt"/>
                          <a:ea typeface="+mn-ea"/>
                          <a:cs typeface="+mn-cs"/>
                        </a:rPr>
                        <a:t>Maintain User Information-Priority 1</a:t>
                      </a:r>
                      <a:r>
                        <a:rPr lang="en-US" dirty="0"/>
                        <a:t/>
                      </a:r>
                      <a:br>
                        <a:rPr lang="en-US" dirty="0"/>
                      </a:br>
                      <a:r>
                        <a:rPr lang="en-US" sz="1800" b="0" i="0" kern="1200" dirty="0">
                          <a:solidFill>
                            <a:schemeClr val="dk1"/>
                          </a:solidFill>
                          <a:effectLst/>
                          <a:latin typeface="+mn-lt"/>
                          <a:ea typeface="+mn-ea"/>
                          <a:cs typeface="+mn-cs"/>
                        </a:rPr>
                        <a:t>Enroll courses-Priority 1</a:t>
                      </a:r>
                      <a:r>
                        <a:rPr lang="en-US" dirty="0"/>
                        <a:t/>
                      </a:r>
                      <a:br>
                        <a:rPr lang="en-US" dirty="0"/>
                      </a:br>
                      <a:r>
                        <a:rPr lang="en-US" sz="1800" b="0" i="0" kern="1200" dirty="0">
                          <a:solidFill>
                            <a:schemeClr val="dk1"/>
                          </a:solidFill>
                          <a:effectLst/>
                          <a:latin typeface="+mn-lt"/>
                          <a:ea typeface="+mn-ea"/>
                          <a:cs typeface="+mn-cs"/>
                        </a:rPr>
                        <a:t>View Report Card-Priority 1</a:t>
                      </a:r>
                      <a:endParaRPr lang="en-IN" dirty="0"/>
                    </a:p>
                  </a:txBody>
                  <a:tcPr/>
                </a:tc>
                <a:tc>
                  <a:txBody>
                    <a:bodyPr/>
                    <a:lstStyle/>
                    <a:p>
                      <a:r>
                        <a:rPr lang="en-US" sz="1800" b="0" i="0" kern="1200" dirty="0">
                          <a:solidFill>
                            <a:schemeClr val="dk1"/>
                          </a:solidFill>
                          <a:effectLst/>
                          <a:latin typeface="+mn-lt"/>
                          <a:ea typeface="+mn-ea"/>
                          <a:cs typeface="+mn-cs"/>
                        </a:rPr>
                        <a:t>Register Student-Priority 1</a:t>
                      </a:r>
                      <a:r>
                        <a:rPr lang="en-US" dirty="0"/>
                        <a:t/>
                      </a:r>
                      <a:br>
                        <a:rPr lang="en-US" dirty="0"/>
                      </a:br>
                      <a:r>
                        <a:rPr lang="en-US" sz="1800" b="0" i="0" kern="1200" dirty="0">
                          <a:solidFill>
                            <a:schemeClr val="dk1"/>
                          </a:solidFill>
                          <a:effectLst/>
                          <a:latin typeface="+mn-lt"/>
                          <a:ea typeface="+mn-ea"/>
                          <a:cs typeface="+mn-cs"/>
                        </a:rPr>
                        <a:t>Maintain User Information-Priority 2</a:t>
                      </a:r>
                      <a:r>
                        <a:rPr lang="en-US" dirty="0"/>
                        <a:t/>
                      </a:r>
                      <a:br>
                        <a:rPr lang="en-US" dirty="0"/>
                      </a:br>
                      <a:r>
                        <a:rPr lang="en-US" sz="1800" b="0" i="0" kern="1200" dirty="0">
                          <a:solidFill>
                            <a:schemeClr val="dk1"/>
                          </a:solidFill>
                          <a:effectLst/>
                          <a:latin typeface="+mn-lt"/>
                          <a:ea typeface="+mn-ea"/>
                          <a:cs typeface="+mn-cs"/>
                        </a:rPr>
                        <a:t>Enroll courses-Priority 1</a:t>
                      </a:r>
                      <a:r>
                        <a:rPr lang="en-US" dirty="0"/>
                        <a:t/>
                      </a:r>
                      <a:br>
                        <a:rPr lang="en-US" dirty="0"/>
                      </a:br>
                      <a:r>
                        <a:rPr lang="en-US" sz="1800" b="0" i="0" kern="1200" dirty="0">
                          <a:solidFill>
                            <a:schemeClr val="dk1"/>
                          </a:solidFill>
                          <a:effectLst/>
                          <a:latin typeface="+mn-lt"/>
                          <a:ea typeface="+mn-ea"/>
                          <a:cs typeface="+mn-cs"/>
                        </a:rPr>
                        <a:t>View Report Card-Priority3</a:t>
                      </a:r>
                      <a:endParaRPr lang="en-IN" dirty="0"/>
                    </a:p>
                  </a:txBody>
                  <a:tcPr/>
                </a:tc>
                <a:extLst>
                  <a:ext uri="{0D108BD9-81ED-4DB2-BD59-A6C34878D82A}">
                    <a16:rowId xmlns:a16="http://schemas.microsoft.com/office/drawing/2014/main" xmlns="" val="1236475624"/>
                  </a:ext>
                </a:extLst>
              </a:tr>
            </a:tbl>
          </a:graphicData>
        </a:graphic>
      </p:graphicFrame>
    </p:spTree>
    <p:extLst>
      <p:ext uri="{BB962C8B-B14F-4D97-AF65-F5344CB8AC3E}">
        <p14:creationId xmlns:p14="http://schemas.microsoft.com/office/powerpoint/2010/main" xmlns="" val="1842084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3895" y="1951529"/>
            <a:ext cx="10177905" cy="967765"/>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Qualities of Good Software Requirement Specification Document</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IN"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7" name="Table 7">
            <a:extLst>
              <a:ext uri="{FF2B5EF4-FFF2-40B4-BE49-F238E27FC236}">
                <a16:creationId xmlns:a16="http://schemas.microsoft.com/office/drawing/2014/main" xmlns="" id="{3009D55B-2F2C-4787-B9EF-585E5164E516}"/>
              </a:ext>
            </a:extLst>
          </p:cNvPr>
          <p:cNvGraphicFramePr>
            <a:graphicFrameLocks noGrp="1"/>
          </p:cNvGraphicFramePr>
          <p:nvPr>
            <p:extLst>
              <p:ext uri="{D42A27DB-BD31-4B8C-83A1-F6EECF244321}">
                <p14:modId xmlns:p14="http://schemas.microsoft.com/office/powerpoint/2010/main" xmlns="" val="193142062"/>
              </p:ext>
            </p:extLst>
          </p:nvPr>
        </p:nvGraphicFramePr>
        <p:xfrm>
          <a:off x="685800" y="2425251"/>
          <a:ext cx="10820400" cy="38404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xmlns="" val="2908055003"/>
                    </a:ext>
                  </a:extLst>
                </a:gridCol>
                <a:gridCol w="3886200">
                  <a:extLst>
                    <a:ext uri="{9D8B030D-6E8A-4147-A177-3AD203B41FA5}">
                      <a16:colId xmlns:a16="http://schemas.microsoft.com/office/drawing/2014/main" xmlns="" val="3520379967"/>
                    </a:ext>
                  </a:extLst>
                </a:gridCol>
                <a:gridCol w="2705100">
                  <a:extLst>
                    <a:ext uri="{9D8B030D-6E8A-4147-A177-3AD203B41FA5}">
                      <a16:colId xmlns:a16="http://schemas.microsoft.com/office/drawing/2014/main" xmlns="" val="4173888993"/>
                    </a:ext>
                  </a:extLst>
                </a:gridCol>
                <a:gridCol w="2705100">
                  <a:extLst>
                    <a:ext uri="{9D8B030D-6E8A-4147-A177-3AD203B41FA5}">
                      <a16:colId xmlns:a16="http://schemas.microsoft.com/office/drawing/2014/main" xmlns="" val="3751850677"/>
                    </a:ext>
                  </a:extLst>
                </a:gridCol>
              </a:tblGrid>
              <a:tr h="370840">
                <a:tc>
                  <a:txBody>
                    <a:bodyPr/>
                    <a:lstStyle/>
                    <a:p>
                      <a:pPr algn="l" fontAlgn="ctr"/>
                      <a:r>
                        <a:rPr lang="en-IN" dirty="0">
                          <a:effectLst/>
                        </a:rPr>
                        <a:t>Requirement Quality</a:t>
                      </a:r>
                    </a:p>
                  </a:txBody>
                  <a:tcPr anchor="ctr"/>
                </a:tc>
                <a:tc>
                  <a:txBody>
                    <a:bodyPr/>
                    <a:lstStyle/>
                    <a:p>
                      <a:r>
                        <a:rPr lang="en-IN" dirty="0"/>
                        <a:t>Meaning</a:t>
                      </a:r>
                    </a:p>
                  </a:txBody>
                  <a:tcPr/>
                </a:tc>
                <a:tc>
                  <a:txBody>
                    <a:bodyPr/>
                    <a:lstStyle/>
                    <a:p>
                      <a:r>
                        <a:rPr lang="en-IN" sz="1800" b="1" i="0" kern="1200" dirty="0">
                          <a:solidFill>
                            <a:schemeClr val="lt1"/>
                          </a:solidFill>
                          <a:effectLst/>
                          <a:latin typeface="+mn-lt"/>
                          <a:ea typeface="+mn-ea"/>
                          <a:cs typeface="+mn-cs"/>
                        </a:rPr>
                        <a:t>Example of bad requirement</a:t>
                      </a:r>
                      <a:endParaRPr lang="en-IN" dirty="0"/>
                    </a:p>
                  </a:txBody>
                  <a:tcPr/>
                </a:tc>
                <a:tc>
                  <a:txBody>
                    <a:bodyPr/>
                    <a:lstStyle/>
                    <a:p>
                      <a:r>
                        <a:rPr lang="en-IN" sz="1800" b="1" i="0" kern="1200" dirty="0">
                          <a:solidFill>
                            <a:schemeClr val="lt1"/>
                          </a:solidFill>
                          <a:effectLst/>
                          <a:latin typeface="+mn-lt"/>
                          <a:ea typeface="+mn-ea"/>
                          <a:cs typeface="+mn-cs"/>
                        </a:rPr>
                        <a:t>Example of good requirement</a:t>
                      </a:r>
                      <a:endParaRPr lang="en-IN" dirty="0"/>
                    </a:p>
                  </a:txBody>
                  <a:tcPr/>
                </a:tc>
                <a:extLst>
                  <a:ext uri="{0D108BD9-81ED-4DB2-BD59-A6C34878D82A}">
                    <a16:rowId xmlns:a16="http://schemas.microsoft.com/office/drawing/2014/main" xmlns="" val="1385780184"/>
                  </a:ext>
                </a:extLst>
              </a:tr>
              <a:tr h="370840">
                <a:tc>
                  <a:txBody>
                    <a:bodyPr/>
                    <a:lstStyle/>
                    <a:p>
                      <a:r>
                        <a:rPr lang="en-IN" sz="1800" b="0" i="0" kern="1200" dirty="0">
                          <a:solidFill>
                            <a:schemeClr val="dk1"/>
                          </a:solidFill>
                          <a:effectLst/>
                          <a:latin typeface="+mn-lt"/>
                          <a:ea typeface="+mn-ea"/>
                          <a:cs typeface="+mn-cs"/>
                        </a:rPr>
                        <a:t>Consistent and unambiguous</a:t>
                      </a:r>
                      <a:endParaRPr lang="en-IN" dirty="0"/>
                    </a:p>
                  </a:txBody>
                  <a:tcPr/>
                </a:tc>
                <a:tc>
                  <a:txBody>
                    <a:bodyPr/>
                    <a:lstStyle/>
                    <a:p>
                      <a:pPr marL="457200" marR="0" lvl="1" indent="0" algn="l" defTabSz="914400" rtl="0" eaLnBrk="1" fontAlgn="auto" latinLnBrk="0" hangingPunct="1">
                        <a:lnSpc>
                          <a:spcPct val="107000"/>
                        </a:lnSpc>
                        <a:spcBef>
                          <a:spcPts val="0"/>
                        </a:spcBef>
                        <a:spcAft>
                          <a:spcPts val="800"/>
                        </a:spcAft>
                        <a:buClrTx/>
                        <a:buSzTx/>
                        <a:buFont typeface="Wingdings" panose="05000000000000000000" pitchFamily="2" charset="2"/>
                        <a:buNone/>
                        <a:tabLst/>
                        <a:defRPr/>
                      </a:pPr>
                      <a:r>
                        <a:rPr lang="en-US" sz="1800" b="0" i="0" kern="1200" noProof="0" dirty="0">
                          <a:solidFill>
                            <a:schemeClr val="dk1"/>
                          </a:solidFill>
                          <a:effectLst/>
                          <a:latin typeface="+mn-lt"/>
                          <a:ea typeface="+mn-ea"/>
                          <a:cs typeface="+mn-cs"/>
                        </a:rPr>
                        <a:t>A requirement must be consistent must not contradict or come into conflict with other requirements</a:t>
                      </a:r>
                      <a:endParaRPr lang="en-IN" sz="1800" b="0" i="0" kern="1200" noProof="0" dirty="0">
                        <a:solidFill>
                          <a:schemeClr val="dk1"/>
                        </a:solidFill>
                        <a:effectLst/>
                        <a:latin typeface="+mn-lt"/>
                        <a:ea typeface="+mn-ea"/>
                        <a:cs typeface="+mn-cs"/>
                      </a:endParaRPr>
                    </a:p>
                    <a:p>
                      <a:endParaRPr lang="en-IN" dirty="0"/>
                    </a:p>
                  </a:txBody>
                  <a:tcPr/>
                </a:tc>
                <a:tc>
                  <a:txBody>
                    <a:bodyPr/>
                    <a:lstStyle/>
                    <a:p>
                      <a:r>
                        <a:rPr lang="en-US" sz="1800" b="0" i="0" kern="1200" dirty="0">
                          <a:solidFill>
                            <a:schemeClr val="dk1"/>
                          </a:solidFill>
                          <a:effectLst/>
                          <a:latin typeface="+mn-lt"/>
                          <a:ea typeface="+mn-ea"/>
                          <a:cs typeface="+mn-cs"/>
                        </a:rPr>
                        <a:t>A student will have either undergraduate courses or post-graduate courses but not both. Some courses will be open to both under-graduate and post-graduate</a:t>
                      </a:r>
                      <a:endParaRPr lang="en-IN" dirty="0"/>
                    </a:p>
                  </a:txBody>
                  <a:tcPr/>
                </a:tc>
                <a:tc>
                  <a:txBody>
                    <a:bodyPr/>
                    <a:lstStyle/>
                    <a:p>
                      <a:r>
                        <a:rPr lang="en-US" sz="1800" b="0" i="0" kern="1200" dirty="0">
                          <a:solidFill>
                            <a:schemeClr val="dk1"/>
                          </a:solidFill>
                          <a:effectLst/>
                          <a:latin typeface="+mn-lt"/>
                          <a:ea typeface="+mn-ea"/>
                          <a:cs typeface="+mn-cs"/>
                        </a:rPr>
                        <a:t>A student will have either undergraduate courses or post-graduate courses but not both. </a:t>
                      </a:r>
                      <a:endParaRPr lang="en-IN" dirty="0"/>
                    </a:p>
                  </a:txBody>
                  <a:tcPr/>
                </a:tc>
                <a:extLst>
                  <a:ext uri="{0D108BD9-81ED-4DB2-BD59-A6C34878D82A}">
                    <a16:rowId xmlns:a16="http://schemas.microsoft.com/office/drawing/2014/main" xmlns="" val="3020026285"/>
                  </a:ext>
                </a:extLst>
              </a:tr>
              <a:tr h="370840">
                <a:tc>
                  <a:txBody>
                    <a:bodyPr/>
                    <a:lstStyle/>
                    <a:p>
                      <a:r>
                        <a:rPr lang="en-IN" sz="1800" b="0" i="0" kern="1200" dirty="0">
                          <a:solidFill>
                            <a:schemeClr val="dk1"/>
                          </a:solidFill>
                          <a:effectLst/>
                          <a:latin typeface="+mn-lt"/>
                          <a:ea typeface="+mn-ea"/>
                          <a:cs typeface="+mn-cs"/>
                        </a:rPr>
                        <a:t>Testable</a:t>
                      </a:r>
                      <a:endParaRPr lang="en-IN" dirty="0"/>
                    </a:p>
                  </a:txBody>
                  <a:tcPr/>
                </a:tc>
                <a:tc>
                  <a:txBody>
                    <a:bodyPr/>
                    <a:lstStyle/>
                    <a:p>
                      <a:pPr marL="457200" marR="0" lvl="1" indent="0" algn="l" defTabSz="914400" rtl="0" eaLnBrk="1" fontAlgn="auto" latinLnBrk="0" hangingPunct="1">
                        <a:lnSpc>
                          <a:spcPct val="107000"/>
                        </a:lnSpc>
                        <a:spcBef>
                          <a:spcPts val="0"/>
                        </a:spcBef>
                        <a:spcAft>
                          <a:spcPts val="800"/>
                        </a:spcAft>
                        <a:buClrTx/>
                        <a:buSzTx/>
                        <a:buFont typeface="Wingdings" panose="05000000000000000000" pitchFamily="2" charset="2"/>
                        <a:buNone/>
                        <a:tabLst/>
                        <a:defRPr/>
                      </a:pPr>
                      <a:r>
                        <a:rPr lang="en-US" sz="1800" b="0" i="0" kern="1200" noProof="0" dirty="0">
                          <a:solidFill>
                            <a:schemeClr val="dk1"/>
                          </a:solidFill>
                          <a:effectLst/>
                          <a:latin typeface="+mn-lt"/>
                          <a:ea typeface="+mn-ea"/>
                          <a:cs typeface="+mn-cs"/>
                        </a:rPr>
                        <a:t>able to verify that the requirement or design has been fulfilled</a:t>
                      </a:r>
                      <a:endParaRPr lang="en-IN" sz="1800" b="0" i="0" kern="1200" noProof="0" dirty="0">
                        <a:solidFill>
                          <a:schemeClr val="dk1"/>
                        </a:solidFill>
                        <a:effectLst/>
                        <a:latin typeface="+mn-lt"/>
                        <a:ea typeface="+mn-ea"/>
                        <a:cs typeface="+mn-cs"/>
                      </a:endParaRPr>
                    </a:p>
                    <a:p>
                      <a:endParaRPr lang="en-IN" dirty="0"/>
                    </a:p>
                  </a:txBody>
                  <a:tcPr/>
                </a:tc>
                <a:tc>
                  <a:txBody>
                    <a:bodyPr/>
                    <a:lstStyle/>
                    <a:p>
                      <a:r>
                        <a:rPr lang="en-US" sz="1800" b="0" i="0" kern="1200" dirty="0">
                          <a:solidFill>
                            <a:schemeClr val="dk1"/>
                          </a:solidFill>
                          <a:effectLst/>
                          <a:latin typeface="+mn-lt"/>
                          <a:ea typeface="+mn-ea"/>
                          <a:cs typeface="+mn-cs"/>
                        </a:rPr>
                        <a:t>Each page of the system will load in an acceptable time-frame</a:t>
                      </a:r>
                      <a:endParaRPr lang="en-IN" dirty="0"/>
                    </a:p>
                  </a:txBody>
                  <a:tcPr/>
                </a:tc>
                <a:tc>
                  <a:txBody>
                    <a:bodyPr/>
                    <a:lstStyle/>
                    <a:p>
                      <a:r>
                        <a:rPr lang="en-US" sz="1800" b="0" i="0" kern="1200" dirty="0">
                          <a:solidFill>
                            <a:schemeClr val="dk1"/>
                          </a:solidFill>
                          <a:effectLst/>
                          <a:latin typeface="+mn-lt"/>
                          <a:ea typeface="+mn-ea"/>
                          <a:cs typeface="+mn-cs"/>
                        </a:rPr>
                        <a:t>Register student and </a:t>
                      </a:r>
                      <a:r>
                        <a:rPr lang="en-US" sz="1800" b="0" i="0" kern="1200" dirty="0" err="1">
                          <a:solidFill>
                            <a:schemeClr val="dk1"/>
                          </a:solidFill>
                          <a:effectLst/>
                          <a:latin typeface="+mn-lt"/>
                          <a:ea typeface="+mn-ea"/>
                          <a:cs typeface="+mn-cs"/>
                        </a:rPr>
                        <a:t>enrol</a:t>
                      </a:r>
                      <a:r>
                        <a:rPr lang="en-US" sz="1800" b="0" i="0" kern="1200" dirty="0">
                          <a:solidFill>
                            <a:schemeClr val="dk1"/>
                          </a:solidFill>
                          <a:effectLst/>
                          <a:latin typeface="+mn-lt"/>
                          <a:ea typeface="+mn-ea"/>
                          <a:cs typeface="+mn-cs"/>
                        </a:rPr>
                        <a:t> courses pages of the system will load within 5 seconds</a:t>
                      </a:r>
                      <a:endParaRPr lang="en-IN" dirty="0"/>
                    </a:p>
                  </a:txBody>
                  <a:tcPr/>
                </a:tc>
                <a:extLst>
                  <a:ext uri="{0D108BD9-81ED-4DB2-BD59-A6C34878D82A}">
                    <a16:rowId xmlns:a16="http://schemas.microsoft.com/office/drawing/2014/main" xmlns="" val="1236475624"/>
                  </a:ext>
                </a:extLst>
              </a:tr>
            </a:tbl>
          </a:graphicData>
        </a:graphic>
      </p:graphicFrame>
    </p:spTree>
    <p:extLst>
      <p:ext uri="{BB962C8B-B14F-4D97-AF65-F5344CB8AC3E}">
        <p14:creationId xmlns:p14="http://schemas.microsoft.com/office/powerpoint/2010/main" xmlns="" val="3599384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28600" y="2688434"/>
            <a:ext cx="11430000" cy="3436838"/>
          </a:xfrm>
          <a:prstGeom prst="rect">
            <a:avLst/>
          </a:prstGeom>
        </p:spPr>
        <p:txBody>
          <a:bodyPr vert="horz" wrap="square" lIns="0" tIns="60960" rIns="0" bIns="0" rtlCol="0">
            <a:spAutoFit/>
          </a:bodyPr>
          <a:lstStyle/>
          <a:p>
            <a:pPr marL="1957705" indent="-342900" algn="just">
              <a:lnSpc>
                <a:spcPts val="1265"/>
              </a:lnSpc>
              <a:spcBef>
                <a:spcPts val="835"/>
              </a:spcBef>
              <a:spcAft>
                <a:spcPts val="1000"/>
              </a:spcAft>
              <a:buFont typeface="Wingdings" panose="05000000000000000000" pitchFamily="2" charset="2"/>
              <a:buChar char="Ø"/>
            </a:pPr>
            <a:r>
              <a:rPr lang="en-CA" sz="2400" dirty="0">
                <a:solidFill>
                  <a:srgbClr val="000000"/>
                </a:solidFill>
                <a:effectLst/>
                <a:ea typeface="Times New Roman" panose="02020603050405020304" pitchFamily="18" charset="0"/>
                <a:cs typeface="Times New Roman" panose="02020603050405020304" pitchFamily="18" charset="0"/>
              </a:rPr>
              <a:t>The system would not be implemented according to customer needs.</a:t>
            </a:r>
            <a:endParaRPr lang="en-IN" sz="2400" dirty="0">
              <a:effectLst/>
              <a:ea typeface="Times New Roman" panose="02020603050405020304" pitchFamily="18" charset="0"/>
              <a:cs typeface="Times New Roman" panose="02020603050405020304" pitchFamily="18" charset="0"/>
            </a:endParaRPr>
          </a:p>
          <a:p>
            <a:pPr marL="1957705" indent="-342900" algn="just">
              <a:lnSpc>
                <a:spcPts val="2100"/>
              </a:lnSpc>
              <a:spcAft>
                <a:spcPts val="1000"/>
              </a:spcAft>
              <a:buFont typeface="Wingdings" panose="05000000000000000000" pitchFamily="2" charset="2"/>
              <a:buChar char="Ø"/>
            </a:pPr>
            <a:r>
              <a:rPr lang="en-CA" sz="2400" dirty="0">
                <a:solidFill>
                  <a:srgbClr val="000000"/>
                </a:solidFill>
                <a:effectLst/>
                <a:ea typeface="Times New Roman" panose="02020603050405020304" pitchFamily="18" charset="0"/>
                <a:cs typeface="Times New Roman" panose="02020603050405020304" pitchFamily="18" charset="0"/>
              </a:rPr>
              <a:t>Software   developers  would   not  know  whether  what  they  are </a:t>
            </a:r>
            <a:r>
              <a:rPr lang="en-CA" sz="2400" dirty="0">
                <a:effectLst/>
                <a:ea typeface="Times New Roman" panose="02020603050405020304" pitchFamily="18" charset="0"/>
                <a:cs typeface="Times New Roman" panose="02020603050405020304" pitchFamily="18" charset="0"/>
              </a:rPr>
              <a:t/>
            </a:r>
            <a:br>
              <a:rPr lang="en-CA" sz="2400" dirty="0">
                <a:effectLst/>
                <a:ea typeface="Times New Roman" panose="02020603050405020304" pitchFamily="18" charset="0"/>
                <a:cs typeface="Times New Roman" panose="02020603050405020304" pitchFamily="18" charset="0"/>
              </a:rPr>
            </a:br>
            <a:r>
              <a:rPr lang="en-CA" sz="2400" dirty="0">
                <a:solidFill>
                  <a:srgbClr val="000000"/>
                </a:solidFill>
                <a:effectLst/>
                <a:ea typeface="Times New Roman" panose="02020603050405020304" pitchFamily="18" charset="0"/>
                <a:cs typeface="Times New Roman" panose="02020603050405020304" pitchFamily="18" charset="0"/>
              </a:rPr>
              <a:t>developing is what exactly required by the customer.</a:t>
            </a:r>
            <a:endParaRPr lang="en-IN" sz="2400" dirty="0">
              <a:effectLst/>
              <a:ea typeface="Times New Roman" panose="02020603050405020304" pitchFamily="18" charset="0"/>
              <a:cs typeface="Times New Roman" panose="02020603050405020304" pitchFamily="18" charset="0"/>
            </a:endParaRPr>
          </a:p>
          <a:p>
            <a:pPr marL="1957705" marR="1025525" indent="-342900" algn="just">
              <a:lnSpc>
                <a:spcPts val="2100"/>
              </a:lnSpc>
              <a:spcBef>
                <a:spcPts val="2000"/>
              </a:spcBef>
              <a:spcAft>
                <a:spcPts val="1000"/>
              </a:spcAft>
              <a:buFont typeface="Wingdings" panose="05000000000000000000" pitchFamily="2" charset="2"/>
              <a:buChar char="Ø"/>
              <a:tabLst>
                <a:tab pos="1840865" algn="l"/>
              </a:tabLst>
            </a:pPr>
            <a:r>
              <a:rPr lang="en-CA" sz="2400" dirty="0">
                <a:solidFill>
                  <a:srgbClr val="000000"/>
                </a:solidFill>
                <a:effectLst/>
                <a:ea typeface="Times New Roman" panose="02020603050405020304" pitchFamily="18" charset="0"/>
                <a:cs typeface="Times New Roman" panose="02020603050405020304" pitchFamily="18" charset="0"/>
              </a:rPr>
              <a:t>Without  SRS  document,  it  will  be  very  much  difficult  for  the </a:t>
            </a:r>
            <a:r>
              <a:rPr lang="en-CA" sz="2400" dirty="0">
                <a:effectLst/>
                <a:ea typeface="Times New Roman" panose="02020603050405020304" pitchFamily="18" charset="0"/>
                <a:cs typeface="Times New Roman" panose="02020603050405020304" pitchFamily="18" charset="0"/>
              </a:rPr>
              <a:t/>
            </a:r>
            <a:br>
              <a:rPr lang="en-CA" sz="2400" dirty="0">
                <a:effectLst/>
                <a:ea typeface="Times New Roman" panose="02020603050405020304" pitchFamily="18" charset="0"/>
                <a:cs typeface="Times New Roman" panose="02020603050405020304" pitchFamily="18" charset="0"/>
              </a:rPr>
            </a:br>
            <a:r>
              <a:rPr lang="en-CA" sz="2400" dirty="0">
                <a:solidFill>
                  <a:srgbClr val="000000"/>
                </a:solidFill>
                <a:effectLst/>
                <a:ea typeface="Times New Roman" panose="02020603050405020304" pitchFamily="18" charset="0"/>
                <a:cs typeface="Times New Roman" panose="02020603050405020304" pitchFamily="18" charset="0"/>
              </a:rPr>
              <a:t>maintenance engineers to understand the functionality of the system.</a:t>
            </a:r>
            <a:endParaRPr lang="en-IN" sz="2400" dirty="0">
              <a:effectLst/>
              <a:ea typeface="Times New Roman" panose="02020603050405020304" pitchFamily="18" charset="0"/>
              <a:cs typeface="Times New Roman" panose="02020603050405020304" pitchFamily="18" charset="0"/>
            </a:endParaRPr>
          </a:p>
          <a:p>
            <a:pPr marL="1957705" marR="1470660" indent="-342900" algn="just">
              <a:lnSpc>
                <a:spcPts val="2000"/>
              </a:lnSpc>
              <a:spcBef>
                <a:spcPts val="185"/>
              </a:spcBef>
              <a:spcAft>
                <a:spcPts val="1000"/>
              </a:spcAft>
              <a:buFont typeface="Wingdings" panose="05000000000000000000" pitchFamily="2" charset="2"/>
              <a:buChar char="Ø"/>
              <a:tabLst>
                <a:tab pos="1840865" algn="l"/>
              </a:tabLst>
            </a:pPr>
            <a:r>
              <a:rPr lang="en-CA" sz="2400" dirty="0">
                <a:solidFill>
                  <a:srgbClr val="000000"/>
                </a:solidFill>
                <a:effectLst/>
                <a:ea typeface="Times New Roman" panose="02020603050405020304" pitchFamily="18" charset="0"/>
                <a:cs typeface="Times New Roman" panose="02020603050405020304" pitchFamily="18" charset="0"/>
              </a:rPr>
              <a:t>It will be very much difficult for user document writers to write  </a:t>
            </a:r>
            <a:r>
              <a:rPr lang="en-CA" sz="2400" dirty="0">
                <a:effectLst/>
                <a:ea typeface="Times New Roman" panose="02020603050405020304" pitchFamily="18" charset="0"/>
                <a:cs typeface="Times New Roman" panose="02020603050405020304" pitchFamily="18" charset="0"/>
              </a:rPr>
              <a:t/>
            </a:r>
            <a:br>
              <a:rPr lang="en-CA" sz="2400" dirty="0">
                <a:effectLst/>
                <a:ea typeface="Times New Roman" panose="02020603050405020304" pitchFamily="18" charset="0"/>
                <a:cs typeface="Times New Roman" panose="02020603050405020304" pitchFamily="18" charset="0"/>
              </a:rPr>
            </a:br>
            <a:r>
              <a:rPr lang="en-CA" sz="2400" dirty="0">
                <a:solidFill>
                  <a:srgbClr val="000000"/>
                </a:solidFill>
                <a:effectLst/>
                <a:ea typeface="Times New Roman" panose="02020603050405020304" pitchFamily="18" charset="0"/>
                <a:cs typeface="Times New Roman" panose="02020603050405020304" pitchFamily="18" charset="0"/>
              </a:rPr>
              <a:t>users' manuals properly.</a:t>
            </a:r>
            <a:endParaRPr lang="en-IN" sz="2400" dirty="0">
              <a:effectLs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8120505" cy="470000"/>
          </a:xfrm>
          <a:prstGeom prst="rect">
            <a:avLst/>
          </a:prstGeom>
        </p:spPr>
        <p:txBody>
          <a:bodyPr wrap="square">
            <a:spAutoFit/>
          </a:bodyPr>
          <a:lstStyle/>
          <a:p>
            <a:pPr>
              <a:lnSpc>
                <a:spcPct val="107000"/>
              </a:lnSpc>
              <a:spcAft>
                <a:spcPts val="800"/>
              </a:spcAft>
              <a:defRPr/>
            </a:pPr>
            <a:r>
              <a:rPr lang="en-CA" sz="2400" b="1" spc="175" dirty="0">
                <a:solidFill>
                  <a:srgbClr val="0000FF"/>
                </a:solidFill>
                <a:latin typeface="Calibri"/>
                <a:cs typeface="Times New Roman" pitchFamily="18" charset="0"/>
              </a:rPr>
              <a:t>Problems without a SRS document</a:t>
            </a:r>
            <a:endParaRPr lang="en-IN" sz="2400" b="1" spc="175" dirty="0">
              <a:solidFill>
                <a:srgbClr val="0000FF"/>
              </a:solidFill>
              <a:latin typeface="Calibri"/>
              <a:cs typeface="Times New Roman"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4154759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75105" y="2611302"/>
            <a:ext cx="11295505" cy="1485022"/>
          </a:xfrm>
          <a:prstGeom prst="rect">
            <a:avLst/>
          </a:prstGeom>
        </p:spPr>
        <p:txBody>
          <a:bodyPr vert="horz" wrap="square" lIns="0" tIns="60960" rIns="0" bIns="0" rtlCol="0">
            <a:spAutoFit/>
          </a:bodyPr>
          <a:lstStyle/>
          <a:p>
            <a:pPr marL="2180590" lvl="1" indent="-342900">
              <a:lnSpc>
                <a:spcPts val="1265"/>
              </a:lnSpc>
              <a:spcBef>
                <a:spcPts val="480"/>
              </a:spcBef>
              <a:spcAft>
                <a:spcPts val="1000"/>
              </a:spcAft>
              <a:buFont typeface="Wingdings" panose="05000000000000000000" pitchFamily="2" charset="2"/>
              <a:buChar char="Ø"/>
              <a:tabLst>
                <a:tab pos="1614805" algn="l"/>
              </a:tabLst>
            </a:pPr>
            <a:r>
              <a:rPr lang="en-CA" sz="2000" dirty="0">
                <a:solidFill>
                  <a:srgbClr val="000000"/>
                </a:solidFill>
                <a:effectLst/>
                <a:ea typeface="Times New Roman" panose="02020603050405020304" pitchFamily="18" charset="0"/>
                <a:cs typeface="Times New Roman" panose="02020603050405020304" pitchFamily="18" charset="0"/>
              </a:rPr>
              <a:t>It would be very much difficult to understand that document.</a:t>
            </a:r>
            <a:endParaRPr lang="en-IN" sz="2000" dirty="0">
              <a:effectLst/>
              <a:ea typeface="Times New Roman" panose="02020603050405020304" pitchFamily="18" charset="0"/>
              <a:cs typeface="Times New Roman" panose="02020603050405020304" pitchFamily="18" charset="0"/>
            </a:endParaRPr>
          </a:p>
          <a:p>
            <a:pPr marL="2180590" lvl="1" indent="-342900">
              <a:lnSpc>
                <a:spcPts val="1265"/>
              </a:lnSpc>
              <a:spcBef>
                <a:spcPts val="895"/>
              </a:spcBef>
              <a:spcAft>
                <a:spcPts val="1000"/>
              </a:spcAft>
              <a:buFont typeface="Wingdings" panose="05000000000000000000" pitchFamily="2" charset="2"/>
              <a:buChar char="Ø"/>
              <a:tabLst>
                <a:tab pos="1614805" algn="l"/>
                <a:tab pos="5962650" algn="l"/>
              </a:tabLst>
            </a:pPr>
            <a:r>
              <a:rPr lang="en-CA" sz="2000" dirty="0">
                <a:solidFill>
                  <a:srgbClr val="000000"/>
                </a:solidFill>
                <a:effectLst/>
                <a:ea typeface="Times New Roman" panose="02020603050405020304" pitchFamily="18" charset="0"/>
                <a:cs typeface="Times New Roman" panose="02020603050405020304" pitchFamily="18" charset="0"/>
              </a:rPr>
              <a:t>It would be very much difficult to modify that document.	 </a:t>
            </a:r>
            <a:endParaRPr lang="en-IN" sz="2000" dirty="0">
              <a:effectLst/>
              <a:ea typeface="Times New Roman" panose="02020603050405020304" pitchFamily="18" charset="0"/>
              <a:cs typeface="Times New Roman" panose="02020603050405020304" pitchFamily="18" charset="0"/>
            </a:endParaRPr>
          </a:p>
          <a:p>
            <a:pPr marL="2180590" lvl="1" indent="-342900">
              <a:lnSpc>
                <a:spcPts val="1265"/>
              </a:lnSpc>
              <a:spcBef>
                <a:spcPts val="90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 Conceptual integrity in that document would not be shown.</a:t>
            </a:r>
            <a:endParaRPr lang="en-IN" sz="2000" dirty="0">
              <a:effectLst/>
              <a:ea typeface="Times New Roman" panose="02020603050405020304" pitchFamily="18" charset="0"/>
              <a:cs typeface="Times New Roman" panose="02020603050405020304" pitchFamily="18" charset="0"/>
            </a:endParaRPr>
          </a:p>
          <a:p>
            <a:pPr marL="2171700" lvl="4" indent="-342900">
              <a:buFont typeface="Wingdings" panose="05000000000000000000" pitchFamily="2" charset="2"/>
              <a:buChar char="Ø"/>
            </a:pPr>
            <a:r>
              <a:rPr lang="en-CA" sz="2000" dirty="0">
                <a:solidFill>
                  <a:srgbClr val="000000"/>
                </a:solidFill>
                <a:effectLst/>
                <a:ea typeface="Times New Roman" panose="02020603050405020304" pitchFamily="18" charset="0"/>
              </a:rPr>
              <a:t>The SRS document might be unambiguous and inconsistent.</a:t>
            </a:r>
            <a:endParaRPr kumimoji="0" lang="en-GB" altLang="en-US" sz="2000" b="0" i="0" u="none" strike="noStrike" kern="1200" cap="none" spc="0" normalizeH="0" baseline="0" noProof="0" dirty="0">
              <a:ln>
                <a:noFill/>
              </a:ln>
              <a:solidFill>
                <a:prstClr val="black"/>
              </a:solidFill>
              <a:effectLst/>
              <a:uLnTx/>
              <a:uFillTx/>
              <a:ea typeface="+mn-ea"/>
              <a:cs typeface="+mn-cs"/>
            </a:endParaRPr>
          </a:p>
        </p:txBody>
      </p:sp>
      <p:sp>
        <p:nvSpPr>
          <p:cNvPr id="5" name="Rectangle 4"/>
          <p:cNvSpPr/>
          <p:nvPr/>
        </p:nvSpPr>
        <p:spPr>
          <a:xfrm>
            <a:off x="187960" y="1903175"/>
            <a:ext cx="8120505" cy="470000"/>
          </a:xfrm>
          <a:prstGeom prst="rect">
            <a:avLst/>
          </a:prstGeom>
        </p:spPr>
        <p:txBody>
          <a:bodyPr wrap="square">
            <a:spAutoFit/>
          </a:bodyPr>
          <a:lstStyle/>
          <a:p>
            <a:pPr>
              <a:lnSpc>
                <a:spcPct val="107000"/>
              </a:lnSpc>
              <a:spcAft>
                <a:spcPts val="800"/>
              </a:spcAft>
              <a:defRPr/>
            </a:pPr>
            <a:r>
              <a:rPr lang="en-CA" sz="2400" b="1" spc="175" dirty="0">
                <a:solidFill>
                  <a:srgbClr val="0000FF"/>
                </a:solidFill>
                <a:latin typeface="Calibri"/>
                <a:cs typeface="Times New Roman" pitchFamily="18" charset="0"/>
              </a:rPr>
              <a:t>Problems with an unstructured specification</a:t>
            </a:r>
            <a:endParaRPr lang="en-IN" sz="2400" b="1" spc="175" dirty="0">
              <a:solidFill>
                <a:srgbClr val="0000FF"/>
              </a:solidFill>
              <a:latin typeface="Calibri"/>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xmlns="" val="1041930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80A731-D44D-438A-8BE1-D5F725E7C4EE}"/>
              </a:ext>
            </a:extLst>
          </p:cNvPr>
          <p:cNvSpPr>
            <a:spLocks noGrp="1"/>
          </p:cNvSpPr>
          <p:nvPr>
            <p:ph type="title"/>
          </p:nvPr>
        </p:nvSpPr>
        <p:spPr>
          <a:xfrm>
            <a:off x="685800" y="1696244"/>
            <a:ext cx="8229600" cy="1143000"/>
          </a:xfrm>
        </p:spPr>
        <p:txBody>
          <a:bodyPr rtlCol="0">
            <a:normAutofit fontScale="90000"/>
          </a:bodyPr>
          <a:lstStyle/>
          <a:p>
            <a:pPr algn="l" eaLnBrk="1" fontAlgn="auto" hangingPunct="1">
              <a:spcAft>
                <a:spcPts val="0"/>
              </a:spcAft>
              <a:defRPr/>
            </a:pPr>
            <a:r>
              <a:rPr lang="en-US" sz="4000" b="1" dirty="0">
                <a:solidFill>
                  <a:srgbClr val="0000FF"/>
                </a:solidFill>
                <a:latin typeface="Times New Roman" pitchFamily="18" charset="0"/>
                <a:cs typeface="Times New Roman" pitchFamily="18" charset="0"/>
              </a:rPr>
              <a:t> </a:t>
            </a:r>
            <a:r>
              <a:rPr lang="en-US" sz="2700" b="1" dirty="0">
                <a:solidFill>
                  <a:srgbClr val="0000FF"/>
                </a:solidFill>
                <a:latin typeface="+mn-lt"/>
                <a:cs typeface="Times New Roman" pitchFamily="18" charset="0"/>
              </a:rPr>
              <a:t>User Requirement</a:t>
            </a:r>
            <a:r>
              <a:rPr lang="en-US" b="1" dirty="0"/>
              <a:t/>
            </a:r>
            <a:br>
              <a:rPr lang="en-US" b="1" dirty="0"/>
            </a:br>
            <a:endParaRPr lang="en-US" dirty="0"/>
          </a:p>
        </p:txBody>
      </p:sp>
      <p:sp>
        <p:nvSpPr>
          <p:cNvPr id="16387" name="Rectangle 3">
            <a:extLst>
              <a:ext uri="{FF2B5EF4-FFF2-40B4-BE49-F238E27FC236}">
                <a16:creationId xmlns:a16="http://schemas.microsoft.com/office/drawing/2014/main" xmlns="" id="{B01F2EC7-B405-4C3B-AD77-E685F71FF104}"/>
              </a:ext>
            </a:extLst>
          </p:cNvPr>
          <p:cNvSpPr>
            <a:spLocks noChangeArrowheads="1"/>
          </p:cNvSpPr>
          <p:nvPr/>
        </p:nvSpPr>
        <p:spPr bwMode="auto">
          <a:xfrm>
            <a:off x="1066800" y="2232184"/>
            <a:ext cx="10668000" cy="6001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fontAlgn="base">
              <a:spcBef>
                <a:spcPct val="0"/>
              </a:spcBef>
              <a:spcAft>
                <a:spcPct val="0"/>
              </a:spcAft>
              <a:buFont typeface="Wingdings" panose="05000000000000000000" pitchFamily="2" charset="2"/>
              <a:buChar char="Ø"/>
            </a:pPr>
            <a:r>
              <a:rPr lang="en-CA" sz="2400" dirty="0">
                <a:solidFill>
                  <a:prstClr val="black"/>
                </a:solidFill>
                <a:latin typeface="Calibri"/>
                <a:cs typeface="Times New Roman" panose="02020603050405020304" pitchFamily="18" charset="0"/>
              </a:rPr>
              <a:t>Statements of what services the system is expected to provide to   system users and the constraints under which it must operate</a:t>
            </a:r>
          </a:p>
          <a:p>
            <a:pPr algn="just" fontAlgn="base">
              <a:spcBef>
                <a:spcPct val="0"/>
              </a:spcBef>
              <a:spcAft>
                <a:spcPct val="0"/>
              </a:spcAft>
              <a:buFont typeface="Wingdings" panose="05000000000000000000" pitchFamily="2" charset="2"/>
              <a:buChar char="Ø"/>
            </a:pPr>
            <a:r>
              <a:rPr lang="en-GB" altLang="en-US" sz="2400" dirty="0">
                <a:solidFill>
                  <a:prstClr val="black"/>
                </a:solidFill>
                <a:latin typeface="Calibri"/>
                <a:cs typeface="Times New Roman" panose="02020603050405020304" pitchFamily="18" charset="0"/>
              </a:rPr>
              <a:t>Often in Natural Language and no technical Details.</a:t>
            </a:r>
          </a:p>
          <a:p>
            <a:pPr indent="-285750" algn="just" fontAlgn="base">
              <a:spcBef>
                <a:spcPct val="0"/>
              </a:spcBef>
              <a:spcAft>
                <a:spcPct val="0"/>
              </a:spcAft>
              <a:buFont typeface="Wingdings" panose="05000000000000000000" pitchFamily="2" charset="2"/>
              <a:buChar char="Ø"/>
            </a:pPr>
            <a:r>
              <a:rPr lang="en-US" sz="2400" dirty="0">
                <a:solidFill>
                  <a:prstClr val="black"/>
                </a:solidFill>
                <a:latin typeface="Calibri"/>
                <a:cs typeface="Times New Roman" panose="02020603050405020304" pitchFamily="18" charset="0"/>
              </a:rPr>
              <a:t>Determining what the user actually wants it to do is a difficult task.</a:t>
            </a:r>
          </a:p>
          <a:p>
            <a:pPr indent="-285750" algn="just" fontAlgn="base">
              <a:spcBef>
                <a:spcPct val="0"/>
              </a:spcBef>
              <a:spcAft>
                <a:spcPct val="0"/>
              </a:spcAft>
              <a:buFont typeface="Wingdings" panose="05000000000000000000" pitchFamily="2" charset="2"/>
              <a:buChar char="Ø"/>
            </a:pPr>
            <a:r>
              <a:rPr lang="en-US" sz="2400" dirty="0">
                <a:solidFill>
                  <a:prstClr val="black"/>
                </a:solidFill>
                <a:latin typeface="Calibri"/>
                <a:cs typeface="Times New Roman" panose="02020603050405020304" pitchFamily="18" charset="0"/>
              </a:rPr>
              <a:t>The user is often not able to communicate the entirety of their needs and wants, and the information they provide may also be incomplete, inaccurate and self-conflicting. </a:t>
            </a:r>
          </a:p>
          <a:p>
            <a:pPr indent="-285750" algn="just" fontAlgn="base">
              <a:spcBef>
                <a:spcPct val="0"/>
              </a:spcBef>
              <a:spcAft>
                <a:spcPct val="0"/>
              </a:spcAft>
              <a:buFont typeface="Wingdings" panose="05000000000000000000" pitchFamily="2" charset="2"/>
              <a:buChar char="Ø"/>
            </a:pPr>
            <a:r>
              <a:rPr lang="en-US" sz="2400" dirty="0">
                <a:solidFill>
                  <a:prstClr val="black"/>
                </a:solidFill>
                <a:latin typeface="Calibri"/>
                <a:cs typeface="Times New Roman" panose="02020603050405020304" pitchFamily="18" charset="0"/>
              </a:rPr>
              <a:t>The responsibility of completely understanding what the customer wants falls on the business analyst.</a:t>
            </a:r>
          </a:p>
          <a:p>
            <a:pPr indent="-285750" algn="just" fontAlgn="base">
              <a:spcBef>
                <a:spcPct val="0"/>
              </a:spcBef>
              <a:spcAft>
                <a:spcPct val="0"/>
              </a:spcAft>
              <a:buFont typeface="Wingdings" panose="05000000000000000000" pitchFamily="2" charset="2"/>
              <a:buChar char="Ø"/>
            </a:pPr>
            <a:r>
              <a:rPr lang="en-US" sz="2400" dirty="0">
                <a:solidFill>
                  <a:prstClr val="black"/>
                </a:solidFill>
                <a:latin typeface="Calibri"/>
                <a:cs typeface="Times New Roman" panose="02020603050405020304" pitchFamily="18" charset="0"/>
              </a:rPr>
              <a:t>The business analyst carefully analyzes user requirements and carefully constructs and documents a set of high quality system requirements ensuring that that the requirements meet certain quality characteristics.</a:t>
            </a:r>
            <a:endParaRPr lang="en-GB" altLang="en-US" sz="2400" dirty="0">
              <a:solidFill>
                <a:prstClr val="black"/>
              </a:solidFill>
              <a:latin typeface="Calibri"/>
              <a:cs typeface="Times New Roman" panose="02020603050405020304" pitchFamily="18" charset="0"/>
            </a:endParaRPr>
          </a:p>
          <a:p>
            <a:pPr indent="-342900" algn="just" fontAlgn="base">
              <a:spcBef>
                <a:spcPct val="0"/>
              </a:spcBef>
              <a:spcAft>
                <a:spcPct val="0"/>
              </a:spcAft>
              <a:buFont typeface="Wingdings" panose="05000000000000000000" pitchFamily="2" charset="2"/>
              <a:buChar char="Ø"/>
            </a:pPr>
            <a:endParaRPr lang="en-GB" altLang="en-US" sz="2400" dirty="0">
              <a:solidFill>
                <a:prstClr val="black"/>
              </a:solidFill>
              <a:latin typeface="Calibri"/>
              <a:cs typeface="Times New Roman" panose="02020603050405020304" pitchFamily="18" charset="0"/>
            </a:endParaRPr>
          </a:p>
          <a:p>
            <a:pPr algn="just" fontAlgn="base">
              <a:spcBef>
                <a:spcPct val="0"/>
              </a:spcBef>
              <a:spcAft>
                <a:spcPct val="0"/>
              </a:spcAft>
              <a:buFont typeface="Wingdings" panose="05000000000000000000" pitchFamily="2" charset="2"/>
              <a:buChar char="Ø"/>
            </a:pPr>
            <a:endParaRPr lang="en-GB" altLang="en-US" sz="2400" dirty="0">
              <a:solidFill>
                <a:prstClr val="black"/>
              </a:solidFill>
              <a:latin typeface="Calibri"/>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None/>
              <a:tabLst/>
              <a:defRPr/>
            </a:pPr>
            <a:endParaRPr kumimoji="0" lang="en-GB"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6388" name="Picture 3">
            <a:extLst>
              <a:ext uri="{FF2B5EF4-FFF2-40B4-BE49-F238E27FC236}">
                <a16:creationId xmlns:a16="http://schemas.microsoft.com/office/drawing/2014/main" xmlns="" id="{CFB21BB6-8327-46F6-B3F1-BF9E72F763C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5334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3006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80A731-D44D-438A-8BE1-D5F725E7C4EE}"/>
              </a:ext>
            </a:extLst>
          </p:cNvPr>
          <p:cNvSpPr>
            <a:spLocks noGrp="1"/>
          </p:cNvSpPr>
          <p:nvPr>
            <p:ph type="title"/>
          </p:nvPr>
        </p:nvSpPr>
        <p:spPr>
          <a:xfrm>
            <a:off x="762000" y="1939608"/>
            <a:ext cx="8229600" cy="1143000"/>
          </a:xfrm>
        </p:spPr>
        <p:txBody>
          <a:bodyPr rtlCol="0">
            <a:normAutofit fontScale="90000"/>
          </a:bodyPr>
          <a:lstStyle/>
          <a:p>
            <a:pPr algn="l" eaLnBrk="1" fontAlgn="auto" hangingPunct="1">
              <a:spcAft>
                <a:spcPts val="0"/>
              </a:spcAft>
              <a:defRPr/>
            </a:pPr>
            <a:r>
              <a:rPr lang="en-US" sz="4000" b="1" dirty="0">
                <a:solidFill>
                  <a:srgbClr val="0000FF"/>
                </a:solidFill>
                <a:latin typeface="Times New Roman" pitchFamily="18" charset="0"/>
                <a:cs typeface="Times New Roman" pitchFamily="18" charset="0"/>
              </a:rPr>
              <a:t> </a:t>
            </a:r>
            <a:r>
              <a:rPr lang="en-US" sz="2700" b="1" dirty="0">
                <a:solidFill>
                  <a:srgbClr val="0000FF"/>
                </a:solidFill>
                <a:latin typeface="+mn-lt"/>
                <a:cs typeface="Times New Roman" pitchFamily="18" charset="0"/>
              </a:rPr>
              <a:t>System Requirement</a:t>
            </a:r>
            <a:r>
              <a:rPr lang="en-US" b="1" dirty="0"/>
              <a:t/>
            </a:r>
            <a:br>
              <a:rPr lang="en-US" b="1" dirty="0"/>
            </a:br>
            <a:endParaRPr lang="en-US" dirty="0"/>
          </a:p>
        </p:txBody>
      </p:sp>
      <p:sp>
        <p:nvSpPr>
          <p:cNvPr id="16387" name="Rectangle 3">
            <a:extLst>
              <a:ext uri="{FF2B5EF4-FFF2-40B4-BE49-F238E27FC236}">
                <a16:creationId xmlns:a16="http://schemas.microsoft.com/office/drawing/2014/main" xmlns="" id="{B01F2EC7-B405-4C3B-AD77-E685F71FF104}"/>
              </a:ext>
            </a:extLst>
          </p:cNvPr>
          <p:cNvSpPr>
            <a:spLocks noChangeArrowheads="1"/>
          </p:cNvSpPr>
          <p:nvPr/>
        </p:nvSpPr>
        <p:spPr bwMode="auto">
          <a:xfrm>
            <a:off x="1676400" y="2743200"/>
            <a:ext cx="86868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More detailed descriptions of the software systems function, services and operational constraints.</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lang="en-GB" altLang="en-US" sz="2400" dirty="0">
                <a:solidFill>
                  <a:prstClr val="black"/>
                </a:solidFill>
                <a:latin typeface="Calibri"/>
                <a:cs typeface="Times New Roman" panose="02020603050405020304" pitchFamily="18" charset="0"/>
              </a:rPr>
              <a:t>The system requirements document/ functional specification defines exactly what is to be implemented</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It may be part of a contract between the system buyer and the software developers.</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GB"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6388" name="Picture 3">
            <a:extLst>
              <a:ext uri="{FF2B5EF4-FFF2-40B4-BE49-F238E27FC236}">
                <a16:creationId xmlns:a16="http://schemas.microsoft.com/office/drawing/2014/main" xmlns="" id="{CFB21BB6-8327-46F6-B3F1-BF9E72F763C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4572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4920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80A731-D44D-438A-8BE1-D5F725E7C4EE}"/>
              </a:ext>
            </a:extLst>
          </p:cNvPr>
          <p:cNvSpPr>
            <a:spLocks noGrp="1"/>
          </p:cNvSpPr>
          <p:nvPr>
            <p:ph type="title"/>
          </p:nvPr>
        </p:nvSpPr>
        <p:spPr>
          <a:xfrm>
            <a:off x="762000" y="1939608"/>
            <a:ext cx="8229600" cy="1143000"/>
          </a:xfrm>
        </p:spPr>
        <p:txBody>
          <a:bodyPr rtlCol="0">
            <a:normAutofit fontScale="90000"/>
          </a:bodyPr>
          <a:lstStyle/>
          <a:p>
            <a:pPr algn="l" eaLnBrk="1" fontAlgn="auto" hangingPunct="1">
              <a:spcAft>
                <a:spcPts val="0"/>
              </a:spcAft>
              <a:defRPr/>
            </a:pPr>
            <a:r>
              <a:rPr lang="en-US" sz="4000" b="1" dirty="0">
                <a:solidFill>
                  <a:srgbClr val="0000FF"/>
                </a:solidFill>
                <a:latin typeface="Times New Roman" pitchFamily="18" charset="0"/>
                <a:cs typeface="Times New Roman" pitchFamily="18" charset="0"/>
              </a:rPr>
              <a:t> </a:t>
            </a:r>
            <a:r>
              <a:rPr lang="en-US" sz="2700" b="1" dirty="0">
                <a:solidFill>
                  <a:srgbClr val="0000FF"/>
                </a:solidFill>
                <a:latin typeface="+mn-lt"/>
                <a:cs typeface="Times New Roman" pitchFamily="18" charset="0"/>
              </a:rPr>
              <a:t>Requirements Engineering Process</a:t>
            </a:r>
            <a:r>
              <a:rPr lang="en-US" b="1" dirty="0"/>
              <a:t/>
            </a:r>
            <a:br>
              <a:rPr lang="en-US" b="1" dirty="0"/>
            </a:br>
            <a:endParaRPr lang="en-US" dirty="0"/>
          </a:p>
        </p:txBody>
      </p:sp>
      <p:sp>
        <p:nvSpPr>
          <p:cNvPr id="16387" name="Rectangle 3">
            <a:extLst>
              <a:ext uri="{FF2B5EF4-FFF2-40B4-BE49-F238E27FC236}">
                <a16:creationId xmlns:a16="http://schemas.microsoft.com/office/drawing/2014/main" xmlns="" id="{B01F2EC7-B405-4C3B-AD77-E685F71FF104}"/>
              </a:ext>
            </a:extLst>
          </p:cNvPr>
          <p:cNvSpPr>
            <a:spLocks noChangeArrowheads="1"/>
          </p:cNvSpPr>
          <p:nvPr/>
        </p:nvSpPr>
        <p:spPr bwMode="auto">
          <a:xfrm>
            <a:off x="1676400" y="2743200"/>
            <a:ext cx="9525000"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fontAlgn="base">
              <a:spcBef>
                <a:spcPct val="0"/>
              </a:spcBef>
              <a:spcAft>
                <a:spcPct val="0"/>
              </a:spcAft>
              <a:buFont typeface="Wingdings" panose="05000000000000000000" pitchFamily="2" charset="2"/>
              <a:buChar char="Ø"/>
            </a:pPr>
            <a:r>
              <a:rPr lang="en-GB" altLang="en-US" sz="2400" dirty="0">
                <a:solidFill>
                  <a:prstClr val="black"/>
                </a:solidFill>
                <a:latin typeface="+mn-lt"/>
                <a:cs typeface="Times New Roman" panose="02020603050405020304" pitchFamily="18" charset="0"/>
              </a:rPr>
              <a:t>The Process to gather the software requirements from client, analyse and document them is known as requirement engineering.</a:t>
            </a:r>
          </a:p>
          <a:p>
            <a:pPr algn="just" fontAlgn="base">
              <a:spcBef>
                <a:spcPct val="0"/>
              </a:spcBef>
              <a:spcAft>
                <a:spcPct val="0"/>
              </a:spcAft>
              <a:buFont typeface="Wingdings" panose="05000000000000000000" pitchFamily="2" charset="2"/>
              <a:buChar char="Ø"/>
            </a:pPr>
            <a:r>
              <a:rPr lang="en-GB" altLang="en-US" sz="2400" dirty="0">
                <a:solidFill>
                  <a:prstClr val="black"/>
                </a:solidFill>
                <a:latin typeface="+mn-lt"/>
                <a:cs typeface="Times New Roman" panose="02020603050405020304" pitchFamily="18" charset="0"/>
              </a:rPr>
              <a:t>It provides the appropriate mechanism for understanding what the customer wants, </a:t>
            </a:r>
            <a:r>
              <a:rPr lang="en-GB" altLang="en-US" sz="2400" dirty="0" err="1">
                <a:solidFill>
                  <a:prstClr val="black"/>
                </a:solidFill>
                <a:latin typeface="+mn-lt"/>
                <a:cs typeface="Times New Roman" panose="02020603050405020304" pitchFamily="18" charset="0"/>
              </a:rPr>
              <a:t>analyzing</a:t>
            </a:r>
            <a:r>
              <a:rPr lang="en-GB" altLang="en-US" sz="2400" dirty="0">
                <a:solidFill>
                  <a:prstClr val="black"/>
                </a:solidFill>
                <a:latin typeface="+mn-lt"/>
                <a:cs typeface="Times New Roman" panose="02020603050405020304" pitchFamily="18" charset="0"/>
              </a:rPr>
              <a:t> need, assessing feasibility, negotiating a reasonable solution, specifying the solution unambiguously, validating the specification and managing the requirements as they are transformed into an operational system.</a:t>
            </a:r>
          </a:p>
          <a:p>
            <a:pPr algn="just" fontAlgn="base">
              <a:spcBef>
                <a:spcPct val="0"/>
              </a:spcBef>
              <a:spcAft>
                <a:spcPct val="0"/>
              </a:spcAft>
              <a:buFont typeface="Wingdings" panose="05000000000000000000" pitchFamily="2" charset="2"/>
              <a:buChar char="Ø"/>
            </a:pPr>
            <a:r>
              <a:rPr lang="en-GB" altLang="en-US" sz="2400" dirty="0">
                <a:solidFill>
                  <a:prstClr val="black"/>
                </a:solidFill>
                <a:latin typeface="+mn-lt"/>
                <a:cs typeface="Times New Roman" panose="02020603050405020304" pitchFamily="18" charset="0"/>
              </a:rPr>
              <a:t>The goal of requirement engineering is to develop and maintain sophisticated and descriptive system requirements specification document</a:t>
            </a:r>
          </a:p>
          <a:p>
            <a:pPr algn="just" fontAlgn="base">
              <a:spcBef>
                <a:spcPct val="0"/>
              </a:spcBef>
              <a:spcAft>
                <a:spcPct val="0"/>
              </a:spcAft>
              <a:buNone/>
            </a:pPr>
            <a:endParaRPr lang="en-GB" altLang="en-US" sz="2400" dirty="0">
              <a:solidFill>
                <a:prstClr val="black"/>
              </a:solidFill>
              <a:latin typeface="Times New Roman" panose="02020603050405020304" pitchFamily="18" charset="0"/>
              <a:cs typeface="Times New Roman" panose="02020603050405020304" pitchFamily="18" charset="0"/>
            </a:endParaRPr>
          </a:p>
        </p:txBody>
      </p:sp>
      <p:pic>
        <p:nvPicPr>
          <p:cNvPr id="16388" name="Picture 3">
            <a:extLst>
              <a:ext uri="{FF2B5EF4-FFF2-40B4-BE49-F238E27FC236}">
                <a16:creationId xmlns:a16="http://schemas.microsoft.com/office/drawing/2014/main" xmlns="" id="{CFB21BB6-8327-46F6-B3F1-BF9E72F763C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6096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01043" y="6230111"/>
            <a:ext cx="457200"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431528" y="6259073"/>
            <a:ext cx="398145" cy="399415"/>
          </a:xfrm>
          <a:custGeom>
            <a:avLst/>
            <a:gdLst/>
            <a:ahLst/>
            <a:cxnLst/>
            <a:rect l="l" t="t" r="r" b="b"/>
            <a:pathLst>
              <a:path w="398145" h="399415">
                <a:moveTo>
                  <a:pt x="0" y="199643"/>
                </a:moveTo>
                <a:lnTo>
                  <a:pt x="5251" y="153867"/>
                </a:lnTo>
                <a:lnTo>
                  <a:pt x="20211" y="111845"/>
                </a:lnTo>
                <a:lnTo>
                  <a:pt x="43687" y="74776"/>
                </a:lnTo>
                <a:lnTo>
                  <a:pt x="74484" y="43859"/>
                </a:lnTo>
                <a:lnTo>
                  <a:pt x="111411" y="20291"/>
                </a:lnTo>
                <a:lnTo>
                  <a:pt x="153275" y="5272"/>
                </a:lnTo>
                <a:lnTo>
                  <a:pt x="198881" y="0"/>
                </a:lnTo>
                <a:lnTo>
                  <a:pt x="244488" y="5272"/>
                </a:lnTo>
                <a:lnTo>
                  <a:pt x="286352" y="20291"/>
                </a:lnTo>
                <a:lnTo>
                  <a:pt x="323279" y="43859"/>
                </a:lnTo>
                <a:lnTo>
                  <a:pt x="354076" y="74776"/>
                </a:lnTo>
                <a:lnTo>
                  <a:pt x="377552" y="111845"/>
                </a:lnTo>
                <a:lnTo>
                  <a:pt x="392512" y="153867"/>
                </a:lnTo>
                <a:lnTo>
                  <a:pt x="397764" y="199643"/>
                </a:lnTo>
                <a:lnTo>
                  <a:pt x="392512" y="245420"/>
                </a:lnTo>
                <a:lnTo>
                  <a:pt x="377552" y="287442"/>
                </a:lnTo>
                <a:lnTo>
                  <a:pt x="354076" y="324511"/>
                </a:lnTo>
                <a:lnTo>
                  <a:pt x="323279" y="355428"/>
                </a:lnTo>
                <a:lnTo>
                  <a:pt x="286352" y="378996"/>
                </a:lnTo>
                <a:lnTo>
                  <a:pt x="244488" y="394015"/>
                </a:lnTo>
                <a:lnTo>
                  <a:pt x="198881" y="399287"/>
                </a:lnTo>
                <a:lnTo>
                  <a:pt x="153275" y="394015"/>
                </a:lnTo>
                <a:lnTo>
                  <a:pt x="111411" y="378996"/>
                </a:lnTo>
                <a:lnTo>
                  <a:pt x="74484" y="355428"/>
                </a:lnTo>
                <a:lnTo>
                  <a:pt x="43687" y="324511"/>
                </a:lnTo>
                <a:lnTo>
                  <a:pt x="20211" y="287442"/>
                </a:lnTo>
                <a:lnTo>
                  <a:pt x="5251" y="245420"/>
                </a:lnTo>
                <a:lnTo>
                  <a:pt x="0" y="199643"/>
                </a:lnTo>
                <a:close/>
              </a:path>
            </a:pathLst>
          </a:custGeom>
          <a:ln w="12192">
            <a:solidFill>
              <a:srgbClr val="FFFFFF"/>
            </a:solidFill>
          </a:ln>
        </p:spPr>
        <p:txBody>
          <a:bodyPr wrap="square" lIns="0" tIns="0" rIns="0" bIns="0" rtlCol="0"/>
          <a:lstStyle/>
          <a:p>
            <a:endParaRPr/>
          </a:p>
        </p:txBody>
      </p:sp>
      <p:sp>
        <p:nvSpPr>
          <p:cNvPr id="5" name="object 5"/>
          <p:cNvSpPr txBox="1"/>
          <p:nvPr/>
        </p:nvSpPr>
        <p:spPr>
          <a:xfrm>
            <a:off x="609600" y="2326084"/>
            <a:ext cx="11277600" cy="1858842"/>
          </a:xfrm>
          <a:prstGeom prst="rect">
            <a:avLst/>
          </a:prstGeom>
        </p:spPr>
        <p:txBody>
          <a:bodyPr vert="horz" wrap="square" lIns="0" tIns="12065" rIns="0" bIns="0" rtlCol="0">
            <a:spAutoFit/>
          </a:bodyPr>
          <a:lstStyle/>
          <a:p>
            <a:pPr marL="1028700" lvl="1" indent="-571500">
              <a:buFont typeface="Wingdings" panose="05000000000000000000" pitchFamily="2" charset="2"/>
              <a:buChar char="Ø"/>
            </a:pPr>
            <a:r>
              <a:rPr lang="en-GB" altLang="en-US" sz="2400" dirty="0"/>
              <a:t>To describe functional and non-functional requirements</a:t>
            </a:r>
          </a:p>
          <a:p>
            <a:pPr marL="1028700" lvl="1" indent="-571500">
              <a:buFont typeface="Wingdings" panose="05000000000000000000" pitchFamily="2" charset="2"/>
              <a:buChar char="Ø"/>
            </a:pPr>
            <a:r>
              <a:rPr lang="en-GB" altLang="en-US" sz="2400" dirty="0"/>
              <a:t>To introduce the concepts of user and system requirements</a:t>
            </a:r>
          </a:p>
          <a:p>
            <a:pPr marL="1028700" lvl="1" indent="-571500">
              <a:buFont typeface="Wingdings" panose="05000000000000000000" pitchFamily="2" charset="2"/>
              <a:buChar char="Ø"/>
            </a:pPr>
            <a:r>
              <a:rPr lang="en-GB" altLang="en-US" sz="2400" dirty="0"/>
              <a:t>To explain Requirement Engineering Process  for </a:t>
            </a:r>
            <a:r>
              <a:rPr lang="en-GB" altLang="en-US" sz="2400"/>
              <a:t>Collecting the </a:t>
            </a:r>
            <a:r>
              <a:rPr lang="en-GB" altLang="en-US" sz="2400" dirty="0"/>
              <a:t>requirements</a:t>
            </a:r>
          </a:p>
          <a:p>
            <a:pPr marL="1028700" lvl="1" indent="-571500">
              <a:buFont typeface="Wingdings" panose="05000000000000000000" pitchFamily="2" charset="2"/>
              <a:buChar char="Ø"/>
            </a:pPr>
            <a:r>
              <a:rPr lang="en-GB" altLang="en-US" sz="2400" dirty="0"/>
              <a:t>To explain how software requirements may be organised in a requirements document</a:t>
            </a:r>
          </a:p>
        </p:txBody>
      </p:sp>
      <p:sp>
        <p:nvSpPr>
          <p:cNvPr id="6" name="Rectangle 5"/>
          <p:cNvSpPr/>
          <p:nvPr/>
        </p:nvSpPr>
        <p:spPr>
          <a:xfrm>
            <a:off x="762000" y="1864419"/>
            <a:ext cx="1649811" cy="461665"/>
          </a:xfrm>
          <a:prstGeom prst="rect">
            <a:avLst/>
          </a:prstGeom>
        </p:spPr>
        <p:txBody>
          <a:bodyPr wrap="none">
            <a:spAutoFit/>
          </a:bodyPr>
          <a:lstStyle/>
          <a:p>
            <a:r>
              <a:rPr lang="en-US" sz="2400" b="1" spc="175" dirty="0">
                <a:solidFill>
                  <a:srgbClr val="0000FF"/>
                </a:solidFill>
                <a:cs typeface="Times New Roman" pitchFamily="18" charset="0"/>
              </a:rPr>
              <a:t>Objective</a:t>
            </a:r>
            <a:endParaRPr lang="en-US" sz="2400" b="1" dirty="0">
              <a:solidFill>
                <a:srgbClr val="0000FF"/>
              </a:solidFill>
              <a:cs typeface="Times New Roman" pitchFamily="18"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9600" y="0"/>
            <a:ext cx="1128395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80A731-D44D-438A-8BE1-D5F725E7C4EE}"/>
              </a:ext>
            </a:extLst>
          </p:cNvPr>
          <p:cNvSpPr>
            <a:spLocks noGrp="1"/>
          </p:cNvSpPr>
          <p:nvPr>
            <p:ph type="title"/>
          </p:nvPr>
        </p:nvSpPr>
        <p:spPr>
          <a:xfrm>
            <a:off x="762000" y="1939608"/>
            <a:ext cx="8229600" cy="1143000"/>
          </a:xfrm>
        </p:spPr>
        <p:txBody>
          <a:bodyPr rtlCol="0">
            <a:normAutofit fontScale="90000"/>
          </a:bodyPr>
          <a:lstStyle/>
          <a:p>
            <a:pPr algn="l" eaLnBrk="1" fontAlgn="auto" hangingPunct="1">
              <a:spcAft>
                <a:spcPts val="0"/>
              </a:spcAft>
              <a:defRPr/>
            </a:pPr>
            <a:r>
              <a:rPr lang="en-US" sz="4000" b="1" dirty="0">
                <a:solidFill>
                  <a:srgbClr val="0000FF"/>
                </a:solidFill>
                <a:latin typeface="Times New Roman" pitchFamily="18" charset="0"/>
                <a:cs typeface="Times New Roman" pitchFamily="18" charset="0"/>
              </a:rPr>
              <a:t> </a:t>
            </a:r>
            <a:r>
              <a:rPr lang="en-US" sz="2700" b="1" dirty="0">
                <a:solidFill>
                  <a:srgbClr val="0000FF"/>
                </a:solidFill>
                <a:latin typeface="+mn-lt"/>
                <a:cs typeface="Times New Roman" pitchFamily="18" charset="0"/>
              </a:rPr>
              <a:t>Requirements Engineering Process</a:t>
            </a:r>
            <a:r>
              <a:rPr lang="en-US" b="1" dirty="0"/>
              <a:t/>
            </a:r>
            <a:br>
              <a:rPr lang="en-US" b="1" dirty="0"/>
            </a:br>
            <a:endParaRPr lang="en-US" dirty="0"/>
          </a:p>
        </p:txBody>
      </p:sp>
      <p:sp>
        <p:nvSpPr>
          <p:cNvPr id="16387" name="Rectangle 3">
            <a:extLst>
              <a:ext uri="{FF2B5EF4-FFF2-40B4-BE49-F238E27FC236}">
                <a16:creationId xmlns:a16="http://schemas.microsoft.com/office/drawing/2014/main" xmlns="" id="{B01F2EC7-B405-4C3B-AD77-E685F71FF104}"/>
              </a:ext>
            </a:extLst>
          </p:cNvPr>
          <p:cNvSpPr>
            <a:spLocks noChangeArrowheads="1"/>
          </p:cNvSpPr>
          <p:nvPr/>
        </p:nvSpPr>
        <p:spPr bwMode="auto">
          <a:xfrm>
            <a:off x="1676400" y="2743200"/>
            <a:ext cx="86868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The sub process </a:t>
            </a:r>
            <a:r>
              <a:rPr lang="en-GB" altLang="en-US" sz="2400" dirty="0">
                <a:solidFill>
                  <a:prstClr val="black"/>
                </a:solidFill>
                <a:latin typeface="Calibri"/>
                <a:cs typeface="Times New Roman" panose="02020603050405020304" pitchFamily="18" charset="0"/>
              </a:rPr>
              <a:t>of RE processes are</a:t>
            </a:r>
          </a:p>
          <a:p>
            <a:pPr lvl="1" indent="0" algn="just" fontAlgn="base">
              <a:spcBef>
                <a:spcPct val="0"/>
              </a:spcBef>
              <a:spcAft>
                <a:spcPct val="0"/>
              </a:spcAft>
              <a:buFont typeface="Wingdings" panose="05000000000000000000" pitchFamily="2" charset="2"/>
              <a:buChar char="Ø"/>
            </a:pPr>
            <a:r>
              <a:rPr kumimoji="0" lang="en-GB" altLang="en-US" sz="2400" b="1" i="0" u="none" strike="noStrike" kern="1200" cap="none" spc="0" normalizeH="0" baseline="0" noProof="0" dirty="0">
                <a:ln>
                  <a:noFill/>
                </a:ln>
                <a:solidFill>
                  <a:schemeClr val="tx2"/>
                </a:solidFill>
                <a:effectLst/>
                <a:uLnTx/>
                <a:uFillTx/>
                <a:latin typeface="Calibri"/>
                <a:ea typeface="+mn-ea"/>
                <a:cs typeface="Times New Roman" panose="02020603050405020304" pitchFamily="18" charset="0"/>
              </a:rPr>
              <a:t>Feasibility Study: </a:t>
            </a: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usefulness </a:t>
            </a:r>
            <a:r>
              <a:rPr lang="en-GB" altLang="en-US" sz="2400" dirty="0">
                <a:solidFill>
                  <a:prstClr val="black"/>
                </a:solidFill>
                <a:latin typeface="Calibri"/>
                <a:cs typeface="Times New Roman" panose="02020603050405020304" pitchFamily="18" charset="0"/>
              </a:rPr>
              <a:t>to the business</a:t>
            </a:r>
          </a:p>
          <a:p>
            <a:pPr lvl="1" indent="0" algn="just" fontAlgn="base">
              <a:spcBef>
                <a:spcPct val="0"/>
              </a:spcBef>
              <a:spcAft>
                <a:spcPct val="0"/>
              </a:spcAft>
              <a:buFont typeface="Wingdings" panose="05000000000000000000" pitchFamily="2" charset="2"/>
              <a:buChar char="Ø"/>
            </a:pPr>
            <a:r>
              <a:rPr lang="en-GB" altLang="en-US" sz="2400" b="1" dirty="0">
                <a:solidFill>
                  <a:schemeClr val="tx2"/>
                </a:solidFill>
                <a:latin typeface="Calibri"/>
                <a:cs typeface="Times New Roman" panose="02020603050405020304" pitchFamily="18" charset="0"/>
              </a:rPr>
              <a:t>Elicitation and analysis </a:t>
            </a: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Discovering Requirements</a:t>
            </a:r>
          </a:p>
          <a:p>
            <a:pPr lvl="1" indent="0" algn="just" fontAlgn="base">
              <a:spcBef>
                <a:spcPct val="0"/>
              </a:spcBef>
              <a:spcAft>
                <a:spcPct val="0"/>
              </a:spcAft>
              <a:buFont typeface="Wingdings" panose="05000000000000000000" pitchFamily="2" charset="2"/>
              <a:buChar char="Ø"/>
            </a:pPr>
            <a:r>
              <a:rPr lang="en-GB" altLang="en-US" sz="2400" b="1" dirty="0">
                <a:solidFill>
                  <a:schemeClr val="tx2"/>
                </a:solidFill>
                <a:latin typeface="Calibri"/>
                <a:cs typeface="Times New Roman" panose="02020603050405020304" pitchFamily="18" charset="0"/>
              </a:rPr>
              <a:t>Specification</a:t>
            </a:r>
            <a:r>
              <a:rPr lang="en-GB" altLang="en-US" sz="2400" dirty="0">
                <a:solidFill>
                  <a:prstClr val="black"/>
                </a:solidFill>
                <a:latin typeface="Calibri"/>
                <a:cs typeface="Times New Roman" panose="02020603050405020304" pitchFamily="18" charset="0"/>
              </a:rPr>
              <a:t> : Conversion of requirement into some standard form</a:t>
            </a:r>
          </a:p>
          <a:p>
            <a:pPr lvl="1" indent="0" algn="just" fontAlgn="base">
              <a:spcBef>
                <a:spcPct val="0"/>
              </a:spcBef>
              <a:spcAft>
                <a:spcPct val="0"/>
              </a:spcAft>
              <a:buFont typeface="Wingdings" panose="05000000000000000000" pitchFamily="2" charset="2"/>
              <a:buChar char="Ø"/>
            </a:pPr>
            <a:r>
              <a:rPr lang="en-GB" altLang="en-US" sz="2400" b="1" dirty="0">
                <a:solidFill>
                  <a:schemeClr val="tx2"/>
                </a:solidFill>
                <a:latin typeface="Calibri"/>
                <a:cs typeface="Times New Roman" panose="02020603050405020304" pitchFamily="18" charset="0"/>
              </a:rPr>
              <a:t>Validation</a:t>
            </a:r>
            <a:r>
              <a:rPr kumimoji="0" lang="en-GB" altLang="en-US" sz="2400" b="0"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Check the requirements which defines the system that the </a:t>
            </a:r>
            <a:r>
              <a:rPr lang="en-GB" altLang="en-US" sz="2400" dirty="0">
                <a:solidFill>
                  <a:prstClr val="black"/>
                </a:solidFill>
                <a:latin typeface="Calibri"/>
                <a:cs typeface="Times New Roman" panose="02020603050405020304" pitchFamily="18" charset="0"/>
              </a:rPr>
              <a:t>customer wants.</a:t>
            </a:r>
          </a:p>
          <a:p>
            <a:pPr marL="0" marR="0" lvl="0" indent="0" algn="just"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GB"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6388" name="Picture 3">
            <a:extLst>
              <a:ext uri="{FF2B5EF4-FFF2-40B4-BE49-F238E27FC236}">
                <a16:creationId xmlns:a16="http://schemas.microsoft.com/office/drawing/2014/main" xmlns="" id="{CFB21BB6-8327-46F6-B3F1-BF9E72F763C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0" y="6096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73316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A00BD28F-D071-471A-AC4B-72E232CC9355}"/>
              </a:ext>
            </a:extLst>
          </p:cNvPr>
          <p:cNvSpPr>
            <a:spLocks noGrp="1"/>
          </p:cNvSpPr>
          <p:nvPr>
            <p:ph type="title"/>
          </p:nvPr>
        </p:nvSpPr>
        <p:spPr>
          <a:xfrm>
            <a:off x="-2362200" y="1219200"/>
            <a:ext cx="10972800" cy="1143000"/>
          </a:xfrm>
        </p:spPr>
        <p:txBody>
          <a:bodyPr/>
          <a:lstStyle/>
          <a:p>
            <a:pPr eaLnBrk="1" hangingPunct="1"/>
            <a:r>
              <a:rPr lang="en-GB" altLang="en-US" sz="2400" b="1" dirty="0">
                <a:solidFill>
                  <a:srgbClr val="0000FF"/>
                </a:solidFill>
                <a:latin typeface="+mn-lt"/>
                <a:cs typeface="Times New Roman" pitchFamily="18" charset="0"/>
              </a:rPr>
              <a:t>The requirements engineering process</a:t>
            </a:r>
          </a:p>
        </p:txBody>
      </p:sp>
      <p:graphicFrame>
        <p:nvGraphicFramePr>
          <p:cNvPr id="17411" name="Object 2">
            <a:extLst>
              <a:ext uri="{FF2B5EF4-FFF2-40B4-BE49-F238E27FC236}">
                <a16:creationId xmlns:a16="http://schemas.microsoft.com/office/drawing/2014/main" xmlns="" id="{2F2CB45B-3FE9-48AC-A618-82E66EDBD299}"/>
              </a:ext>
            </a:extLst>
          </p:cNvPr>
          <p:cNvGraphicFramePr>
            <a:graphicFrameLocks noChangeAspect="1"/>
          </p:cNvGraphicFramePr>
          <p:nvPr>
            <p:extLst>
              <p:ext uri="{D42A27DB-BD31-4B8C-83A1-F6EECF244321}">
                <p14:modId xmlns:p14="http://schemas.microsoft.com/office/powerpoint/2010/main" xmlns="" val="2704878078"/>
              </p:ext>
            </p:extLst>
          </p:nvPr>
        </p:nvGraphicFramePr>
        <p:xfrm>
          <a:off x="1905000" y="2514600"/>
          <a:ext cx="8382000" cy="4230687"/>
        </p:xfrm>
        <a:graphic>
          <a:graphicData uri="http://schemas.openxmlformats.org/presentationml/2006/ole">
            <p:oleObj spid="_x0000_s1267" name="Bitmap Image" r:id="rId3" imgW="7171429" imgH="3619048" progId="PBrush">
              <p:embed/>
            </p:oleObj>
          </a:graphicData>
        </a:graphic>
      </p:graphicFrame>
      <p:pic>
        <p:nvPicPr>
          <p:cNvPr id="2" name="Picture 3">
            <a:extLst>
              <a:ext uri="{FF2B5EF4-FFF2-40B4-BE49-F238E27FC236}">
                <a16:creationId xmlns:a16="http://schemas.microsoft.com/office/drawing/2014/main" xmlns="" id="{49405762-DD34-4A27-BEBC-A3C91D0E5AE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24000" y="228600"/>
            <a:ext cx="9144000" cy="1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study</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buFont typeface="Wingdings" panose="05000000000000000000" pitchFamily="2" charset="2"/>
              <a:buChar char="Ø"/>
            </a:pPr>
            <a:r>
              <a:rPr lang="en-GB" altLang="en-US" sz="2400" dirty="0"/>
              <a:t>When the Client approaches the organization for getting the desired product developed, it comes up with a rough idea about what all functions the software must perform and which all features are expected from the software</a:t>
            </a:r>
          </a:p>
          <a:p>
            <a:pPr>
              <a:buFont typeface="Wingdings" panose="05000000000000000000" pitchFamily="2" charset="2"/>
              <a:buChar char="Ø"/>
            </a:pPr>
            <a:r>
              <a:rPr lang="en-GB" altLang="en-US" sz="2400" dirty="0"/>
              <a:t>Referencing to this information, the analyst do a detailed study about whether the desired system and its functionality are feasible or not.</a:t>
            </a:r>
          </a:p>
          <a:p>
            <a:pPr>
              <a:buFont typeface="Wingdings" panose="05000000000000000000" pitchFamily="2" charset="2"/>
              <a:buChar char="Ø"/>
            </a:pPr>
            <a:r>
              <a:rPr lang="en-CA" sz="2400" dirty="0"/>
              <a:t>A feasibility study decides whether or not the proposed system is worthwhile</a:t>
            </a:r>
            <a:endParaRPr lang="en-IN" sz="2400" dirty="0"/>
          </a:p>
          <a:p>
            <a:pPr>
              <a:buFont typeface="Wingdings" panose="05000000000000000000" pitchFamily="2" charset="2"/>
              <a:buChar char="Ø"/>
            </a:pPr>
            <a:endParaRPr lang="en-GB" altLang="en-US" sz="2400"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1075609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studies</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152400" y="2580640"/>
            <a:ext cx="10972800" cy="4525963"/>
          </a:xfrm>
        </p:spPr>
        <p:txBody>
          <a:bodyPr/>
          <a:lstStyle/>
          <a:p>
            <a:pPr marL="1782445" marR="952500" algn="just">
              <a:lnSpc>
                <a:spcPts val="2100"/>
              </a:lnSpc>
              <a:spcAft>
                <a:spcPts val="1000"/>
              </a:spcAft>
              <a:buFont typeface="Wingdings" panose="05000000000000000000" pitchFamily="2" charset="2"/>
              <a:buChar char="Ø"/>
              <a:tabLst>
                <a:tab pos="2002155" algn="l"/>
                <a:tab pos="1998980" algn="l"/>
              </a:tabLst>
            </a:pPr>
            <a:r>
              <a:rPr lang="en-CA" sz="2400" b="1" dirty="0">
                <a:solidFill>
                  <a:schemeClr val="accent1"/>
                </a:solidFill>
                <a:effectLst/>
                <a:ea typeface="Times New Roman" panose="02020603050405020304" pitchFamily="18" charset="0"/>
                <a:cs typeface="Times New Roman" panose="02020603050405020304" pitchFamily="18" charset="0"/>
              </a:rPr>
              <a:t>Economic feasibility:  </a:t>
            </a:r>
            <a:r>
              <a:rPr lang="en-US" sz="2400" dirty="0">
                <a:solidFill>
                  <a:srgbClr val="000000"/>
                </a:solidFill>
                <a:cs typeface="Times New Roman" panose="02020603050405020304" pitchFamily="18" charset="0"/>
              </a:rPr>
              <a:t>An evaluation of development cost weighed against the ultimate income or benefit derived from the developed system or product</a:t>
            </a:r>
          </a:p>
          <a:p>
            <a:pPr marL="1782445" marR="952500" algn="just">
              <a:lnSpc>
                <a:spcPts val="2100"/>
              </a:lnSpc>
              <a:spcAft>
                <a:spcPts val="1000"/>
              </a:spcAft>
              <a:buFont typeface="Wingdings" panose="05000000000000000000" pitchFamily="2" charset="2"/>
              <a:buChar char="Ø"/>
              <a:tabLst>
                <a:tab pos="2002155" algn="l"/>
                <a:tab pos="1998980" algn="l"/>
              </a:tabLst>
            </a:pPr>
            <a:r>
              <a:rPr lang="en-CA" sz="2400" b="1" dirty="0">
                <a:solidFill>
                  <a:schemeClr val="accent1"/>
                </a:solidFill>
                <a:cs typeface="Times New Roman" panose="02020603050405020304" pitchFamily="18" charset="0"/>
              </a:rPr>
              <a:t>Technical   feasibility: </a:t>
            </a:r>
            <a:r>
              <a:rPr lang="en-US" sz="2400" dirty="0">
                <a:solidFill>
                  <a:srgbClr val="000000"/>
                </a:solidFill>
                <a:cs typeface="Times New Roman" panose="02020603050405020304" pitchFamily="18" charset="0"/>
              </a:rPr>
              <a:t>Evaluates the current technologies, which are needed to accomplish customer requirements within the time and budget.</a:t>
            </a:r>
          </a:p>
          <a:p>
            <a:pPr marL="1770380" marR="946150" algn="just">
              <a:lnSpc>
                <a:spcPts val="2100"/>
              </a:lnSpc>
              <a:spcAft>
                <a:spcPts val="1000"/>
              </a:spcAft>
              <a:buFont typeface="Wingdings" panose="05000000000000000000" pitchFamily="2" charset="2"/>
              <a:buChar char="Ø"/>
              <a:tabLst>
                <a:tab pos="2002155" algn="l"/>
                <a:tab pos="1998980" algn="l"/>
              </a:tabLst>
            </a:pPr>
            <a:r>
              <a:rPr lang="en-US" sz="2400" b="1" dirty="0">
                <a:solidFill>
                  <a:schemeClr val="accent1"/>
                </a:solidFill>
                <a:cs typeface="Times New Roman" panose="02020603050405020304" pitchFamily="18" charset="0"/>
              </a:rPr>
              <a:t>Legal feasibility: </a:t>
            </a:r>
            <a:r>
              <a:rPr lang="en-US" sz="2400" dirty="0">
                <a:solidFill>
                  <a:srgbClr val="000000"/>
                </a:solidFill>
                <a:cs typeface="Times New Roman" panose="02020603050405020304" pitchFamily="18" charset="0"/>
              </a:rPr>
              <a:t> A determination of any infringements, violation or liability that could result from the development of the system. </a:t>
            </a:r>
          </a:p>
          <a:p>
            <a:pPr marL="1770380" marR="946150" algn="just">
              <a:lnSpc>
                <a:spcPts val="2100"/>
              </a:lnSpc>
              <a:spcAft>
                <a:spcPts val="1000"/>
              </a:spcAft>
              <a:buFont typeface="Wingdings" panose="05000000000000000000" pitchFamily="2" charset="2"/>
              <a:buChar char="Ø"/>
              <a:tabLst>
                <a:tab pos="2002155" algn="l"/>
                <a:tab pos="1998980" algn="l"/>
              </a:tabLst>
            </a:pPr>
            <a:r>
              <a:rPr lang="en-US" sz="2400" b="1" dirty="0">
                <a:solidFill>
                  <a:schemeClr val="accent1"/>
                </a:solidFill>
                <a:cs typeface="Times New Roman" panose="02020603050405020304" pitchFamily="18" charset="0"/>
              </a:rPr>
              <a:t>Alternatives: </a:t>
            </a:r>
            <a:r>
              <a:rPr lang="en-US" sz="2400" dirty="0">
                <a:solidFill>
                  <a:srgbClr val="000000"/>
                </a:solidFill>
                <a:cs typeface="Times New Roman" panose="02020603050405020304" pitchFamily="18" charset="0"/>
              </a:rPr>
              <a:t>An evaluation of alternative approaches to the development of the system or product</a:t>
            </a:r>
            <a:r>
              <a:rPr lang="en-CA" sz="2400" dirty="0">
                <a:solidFill>
                  <a:srgbClr val="000000"/>
                </a:solidFill>
                <a:cs typeface="Times New Roman" panose="02020603050405020304" pitchFamily="18" charset="0"/>
              </a:rPr>
              <a:t> </a:t>
            </a:r>
            <a:endParaRPr lang="en-IN" sz="2400" dirty="0">
              <a:effectLst/>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549242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Report</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152400" y="2341562"/>
            <a:ext cx="11430000" cy="4525963"/>
          </a:xfrm>
        </p:spPr>
        <p:txBody>
          <a:bodyPr/>
          <a:lstStyle/>
          <a:p>
            <a:pPr marL="1325880" marR="948690" indent="0">
              <a:lnSpc>
                <a:spcPts val="2075"/>
              </a:lnSpc>
              <a:spcAft>
                <a:spcPts val="1000"/>
              </a:spcAft>
              <a:buNone/>
              <a:tabLst>
                <a:tab pos="1538605" algn="l"/>
                <a:tab pos="1544955" algn="l"/>
                <a:tab pos="1548130" algn="l"/>
              </a:tabLst>
            </a:pPr>
            <a:r>
              <a:rPr lang="en-CA" sz="2000" b="1" dirty="0">
                <a:solidFill>
                  <a:schemeClr val="tx2"/>
                </a:solidFill>
                <a:effectLst/>
                <a:ea typeface="Times New Roman" panose="02020603050405020304" pitchFamily="18" charset="0"/>
              </a:rPr>
              <a:t>1</a:t>
            </a:r>
            <a:r>
              <a:rPr lang="en-CA" sz="2400" b="1" dirty="0">
                <a:solidFill>
                  <a:schemeClr val="tx2"/>
                </a:solidFill>
                <a:effectLst/>
                <a:ea typeface="Times New Roman" panose="02020603050405020304" pitchFamily="18" charset="0"/>
              </a:rPr>
              <a:t>. Executive  Summary </a:t>
            </a:r>
          </a:p>
          <a:p>
            <a:pPr marL="2011680" marR="948690" lvl="1" algn="just">
              <a:lnSpc>
                <a:spcPts val="2075"/>
              </a:lnSpc>
              <a:spcAft>
                <a:spcPts val="1000"/>
              </a:spcAft>
              <a:buFont typeface="Wingdings" panose="05000000000000000000" pitchFamily="2" charset="2"/>
              <a:buChar char="Ø"/>
              <a:tabLst>
                <a:tab pos="1538605" algn="l"/>
                <a:tab pos="1544955" algn="l"/>
                <a:tab pos="1548130" algn="l"/>
              </a:tabLst>
            </a:pPr>
            <a:r>
              <a:rPr lang="en-CA" sz="2000" dirty="0">
                <a:solidFill>
                  <a:srgbClr val="000000"/>
                </a:solidFill>
              </a:rPr>
              <a:t>A summary of important findings and recommendations for further system </a:t>
            </a:r>
            <a:br>
              <a:rPr lang="en-CA" sz="2000" dirty="0">
                <a:solidFill>
                  <a:srgbClr val="000000"/>
                </a:solidFill>
              </a:rPr>
            </a:br>
            <a:r>
              <a:rPr lang="en-CA" sz="2000" dirty="0">
                <a:solidFill>
                  <a:srgbClr val="000000"/>
                </a:solidFill>
              </a:rPr>
              <a:t>development. Should be maximum of one page and self contained.</a:t>
            </a:r>
            <a:endParaRPr lang="en-IN" sz="2000" dirty="0">
              <a:solidFill>
                <a:srgbClr val="000000"/>
              </a:solidFill>
            </a:endParaRPr>
          </a:p>
          <a:p>
            <a:pPr marL="1325880" marR="948690" lvl="1" indent="0">
              <a:lnSpc>
                <a:spcPts val="2075"/>
              </a:lnSpc>
              <a:spcAft>
                <a:spcPts val="1000"/>
              </a:spcAft>
              <a:buNone/>
              <a:tabLst>
                <a:tab pos="1538605" algn="l"/>
                <a:tab pos="1544955" algn="l"/>
                <a:tab pos="1548130" algn="l"/>
              </a:tabLst>
            </a:pPr>
            <a:r>
              <a:rPr lang="en-CA" sz="2400" b="1" dirty="0">
                <a:solidFill>
                  <a:schemeClr val="tx2"/>
                </a:solidFill>
              </a:rPr>
              <a:t>2. Introduction</a:t>
            </a:r>
            <a:endParaRPr lang="en-IN" sz="2400" b="1" dirty="0">
              <a:solidFill>
                <a:schemeClr val="tx2"/>
              </a:solidFill>
            </a:endParaRPr>
          </a:p>
          <a:p>
            <a:pPr marL="2011680" marR="948690" lvl="1" algn="just">
              <a:lnSpc>
                <a:spcPts val="2075"/>
              </a:lnSpc>
              <a:spcAft>
                <a:spcPts val="1000"/>
              </a:spcAft>
              <a:buFont typeface="Wingdings" panose="05000000000000000000" pitchFamily="2" charset="2"/>
              <a:buChar char="Ø"/>
              <a:tabLst>
                <a:tab pos="1538605" algn="l"/>
                <a:tab pos="1544955" algn="l"/>
                <a:tab pos="1548130" algn="l"/>
              </a:tabLst>
            </a:pPr>
            <a:r>
              <a:rPr lang="en-CA" sz="2000" dirty="0">
                <a:solidFill>
                  <a:srgbClr val="000000"/>
                </a:solidFill>
              </a:rPr>
              <a:t>A brief statement of the problem, the computing environment in which the system is to be implemented and constraints that affect the project. The scope of the problem should be defined.</a:t>
            </a:r>
            <a:endParaRPr lang="en-IN" sz="2000" dirty="0">
              <a:solidFill>
                <a:srgbClr val="000000"/>
              </a:solidFill>
            </a:endParaRPr>
          </a:p>
          <a:p>
            <a:pPr marL="1325880" marR="948690" lvl="1" indent="0">
              <a:lnSpc>
                <a:spcPts val="2075"/>
              </a:lnSpc>
              <a:spcAft>
                <a:spcPts val="1000"/>
              </a:spcAft>
              <a:buNone/>
              <a:tabLst>
                <a:tab pos="1538605" algn="l"/>
                <a:tab pos="1544955" algn="l"/>
                <a:tab pos="1548130" algn="l"/>
              </a:tabLst>
            </a:pPr>
            <a:r>
              <a:rPr lang="en-CA" sz="2400" b="1" dirty="0">
                <a:solidFill>
                  <a:schemeClr val="tx2"/>
                </a:solidFill>
              </a:rPr>
              <a:t>3. Background</a:t>
            </a:r>
          </a:p>
          <a:p>
            <a:pPr marL="1884680" marR="946150" algn="just">
              <a:lnSpc>
                <a:spcPts val="2050"/>
              </a:lnSpc>
              <a:spcBef>
                <a:spcPts val="175"/>
              </a:spcBef>
              <a:spcAft>
                <a:spcPts val="1000"/>
              </a:spcAft>
              <a:buFont typeface="Wingdings" panose="05000000000000000000" pitchFamily="2" charset="2"/>
              <a:buChar char="Ø"/>
            </a:pPr>
            <a:r>
              <a:rPr lang="en-CA" sz="2000" dirty="0">
                <a:solidFill>
                  <a:srgbClr val="000000"/>
                </a:solidFill>
              </a:rPr>
              <a:t>Discuss what others have done in relation to the problem. Define terms and other information which will be needed as background in order for the reader to understand the report.</a:t>
            </a:r>
            <a:endParaRPr lang="en-IN" sz="2000" dirty="0">
              <a:solidFill>
                <a:srgbClr val="000000"/>
              </a:solidFill>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3853800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Report</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152400" y="2341562"/>
            <a:ext cx="11125200" cy="4525963"/>
          </a:xfrm>
        </p:spPr>
        <p:txBody>
          <a:bodyPr/>
          <a:lstStyle/>
          <a:p>
            <a:pPr marL="1325880" marR="948690" indent="0">
              <a:lnSpc>
                <a:spcPts val="2075"/>
              </a:lnSpc>
              <a:spcAft>
                <a:spcPts val="1000"/>
              </a:spcAft>
              <a:buNone/>
              <a:tabLst>
                <a:tab pos="1538605" algn="l"/>
                <a:tab pos="1544955" algn="l"/>
                <a:tab pos="1548130" algn="l"/>
              </a:tabLst>
            </a:pPr>
            <a:r>
              <a:rPr lang="en-CA" sz="2400" b="1" dirty="0">
                <a:solidFill>
                  <a:schemeClr val="tx2"/>
                </a:solidFill>
                <a:ea typeface="Times New Roman" panose="02020603050405020304" pitchFamily="18" charset="0"/>
              </a:rPr>
              <a:t> 4. </a:t>
            </a:r>
            <a:r>
              <a:rPr lang="en-CA" sz="2400" b="1" dirty="0">
                <a:solidFill>
                  <a:schemeClr val="tx2"/>
                </a:solidFill>
                <a:effectLst/>
                <a:ea typeface="Times New Roman" panose="02020603050405020304" pitchFamily="18" charset="0"/>
              </a:rPr>
              <a:t> </a:t>
            </a:r>
            <a:r>
              <a:rPr lang="en-CA" sz="2400" b="1" dirty="0">
                <a:solidFill>
                  <a:schemeClr val="tx2"/>
                </a:solidFill>
                <a:effectLst/>
                <a:ea typeface="Times New Roman" panose="02020603050405020304" pitchFamily="18" charset="0"/>
                <a:cs typeface="Times New Roman" panose="02020603050405020304" pitchFamily="18" charset="0"/>
              </a:rPr>
              <a:t>Alternatives</a:t>
            </a:r>
            <a:endParaRPr lang="en-IN" sz="2400" b="1" dirty="0">
              <a:solidFill>
                <a:schemeClr val="tx2"/>
              </a:solidFill>
              <a:effectLst/>
              <a:ea typeface="Times New Roman" panose="02020603050405020304" pitchFamily="18" charset="0"/>
              <a:cs typeface="Times New Roman" panose="02020603050405020304" pitchFamily="18" charset="0"/>
            </a:endParaRPr>
          </a:p>
          <a:p>
            <a:pPr marL="2338705" marR="939800" lvl="2" algn="just">
              <a:lnSpc>
                <a:spcPts val="2000"/>
              </a:lnSpc>
              <a:spcBef>
                <a:spcPts val="210"/>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A presentation of alternative system configurations; state the criteria that were used in selecting the final approach.</a:t>
            </a:r>
            <a:endParaRPr lang="en-IN" sz="2000" dirty="0">
              <a:ea typeface="Times New Roman" panose="02020603050405020304" pitchFamily="18" charset="0"/>
              <a:cs typeface="Times New Roman" panose="02020603050405020304" pitchFamily="18" charset="0"/>
            </a:endParaRPr>
          </a:p>
          <a:p>
            <a:pPr marL="1325880" marR="948690" lvl="1" indent="0">
              <a:lnSpc>
                <a:spcPts val="2075"/>
              </a:lnSpc>
              <a:spcAft>
                <a:spcPts val="1000"/>
              </a:spcAft>
              <a:buNone/>
              <a:tabLst>
                <a:tab pos="1538605" algn="l"/>
                <a:tab pos="1544955" algn="l"/>
                <a:tab pos="1548130" algn="l"/>
              </a:tabLst>
            </a:pPr>
            <a:r>
              <a:rPr lang="en-CA" sz="2400" b="1" dirty="0">
                <a:solidFill>
                  <a:schemeClr val="tx2"/>
                </a:solidFill>
              </a:rPr>
              <a:t>  5. 	System Description</a:t>
            </a:r>
            <a:endParaRPr lang="en-IN" sz="2400" b="1" dirty="0">
              <a:solidFill>
                <a:schemeClr val="tx2"/>
              </a:solidFill>
            </a:endParaRPr>
          </a:p>
          <a:p>
            <a:pPr marL="2338705" marR="1238885" lvl="2" algn="just">
              <a:lnSpc>
                <a:spcPts val="2000"/>
              </a:lnSpc>
              <a:spcBef>
                <a:spcPts val="230"/>
              </a:spcBef>
              <a:spcAft>
                <a:spcPts val="1000"/>
              </a:spcAft>
              <a:buFont typeface="Wingdings" panose="05000000000000000000" pitchFamily="2" charset="2"/>
              <a:buChar char="Ø"/>
            </a:pPr>
            <a:r>
              <a:rPr lang="en-CA" sz="2000" dirty="0">
                <a:solidFill>
                  <a:srgbClr val="000000"/>
                </a:solidFill>
                <a:cs typeface="Times New Roman" panose="02020603050405020304" pitchFamily="18" charset="0"/>
              </a:rPr>
              <a:t>An abbreviated statement of scope of the system. Feasibility of allocated elements.</a:t>
            </a:r>
            <a:endParaRPr lang="en-IN" sz="2000" dirty="0">
              <a:solidFill>
                <a:srgbClr val="000000"/>
              </a:solidFill>
              <a:cs typeface="Times New Roman" panose="02020603050405020304" pitchFamily="18" charset="0"/>
            </a:endParaRPr>
          </a:p>
          <a:p>
            <a:pPr marL="970280" indent="0">
              <a:lnSpc>
                <a:spcPts val="1265"/>
              </a:lnSpc>
              <a:spcBef>
                <a:spcPts val="810"/>
              </a:spcBef>
              <a:spcAft>
                <a:spcPts val="1000"/>
              </a:spcAft>
              <a:buNone/>
              <a:tabLst>
                <a:tab pos="1544955" algn="l"/>
              </a:tabLst>
            </a:pPr>
            <a:r>
              <a:rPr lang="en-CA" sz="2000" dirty="0">
                <a:solidFill>
                  <a:srgbClr val="000000"/>
                </a:solidFill>
                <a:effectLst/>
                <a:ea typeface="Times New Roman" panose="02020603050405020304" pitchFamily="18" charset="0"/>
                <a:cs typeface="Times New Roman" panose="02020603050405020304" pitchFamily="18" charset="0"/>
              </a:rPr>
              <a:t>        </a:t>
            </a:r>
            <a:r>
              <a:rPr lang="en-CA" sz="2400" b="1" dirty="0">
                <a:solidFill>
                  <a:schemeClr val="tx2"/>
                </a:solidFill>
              </a:rPr>
              <a:t>6. 	Cost-Benefit Analysis</a:t>
            </a:r>
            <a:endParaRPr lang="en-IN" sz="2400" b="1" dirty="0">
              <a:solidFill>
                <a:schemeClr val="tx2"/>
              </a:solidFill>
            </a:endParaRPr>
          </a:p>
          <a:p>
            <a:pPr marL="2338705" lvl="2">
              <a:lnSpc>
                <a:spcPts val="1265"/>
              </a:lnSpc>
              <a:spcBef>
                <a:spcPts val="735"/>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An economic justification for the system.</a:t>
            </a:r>
            <a:endParaRPr lang="en-IN" sz="2000" dirty="0">
              <a:effectLst/>
              <a:ea typeface="Times New Roman" panose="02020603050405020304" pitchFamily="18" charset="0"/>
              <a:cs typeface="Times New Roman" panose="02020603050405020304" pitchFamily="18" charset="0"/>
            </a:endParaRPr>
          </a:p>
          <a:p>
            <a:pPr marL="1084580" indent="0">
              <a:lnSpc>
                <a:spcPts val="1265"/>
              </a:lnSpc>
              <a:spcBef>
                <a:spcPts val="885"/>
              </a:spcBef>
              <a:spcAft>
                <a:spcPts val="1000"/>
              </a:spcAft>
              <a:buNone/>
              <a:tabLst>
                <a:tab pos="1551305" algn="l"/>
              </a:tabLst>
            </a:pPr>
            <a:r>
              <a:rPr lang="en-CA" sz="2400" b="1" dirty="0">
                <a:solidFill>
                  <a:schemeClr val="tx2"/>
                </a:solidFill>
              </a:rPr>
              <a:t>    7.	Evaluation of Technical Risk</a:t>
            </a:r>
            <a:endParaRPr lang="en-IN" sz="2400" b="1" dirty="0">
              <a:solidFill>
                <a:schemeClr val="tx2"/>
              </a:solidFill>
            </a:endParaRPr>
          </a:p>
          <a:p>
            <a:pPr marL="2227580" lvl="2">
              <a:lnSpc>
                <a:spcPts val="1265"/>
              </a:lnSpc>
              <a:spcBef>
                <a:spcPts val="775"/>
              </a:spcBef>
              <a:spcAft>
                <a:spcPts val="1000"/>
              </a:spcAft>
              <a:buFont typeface="Wingdings" panose="05000000000000000000" pitchFamily="2" charset="2"/>
              <a:buChar char="Ø"/>
            </a:pPr>
            <a:r>
              <a:rPr lang="en-CA" sz="2000" dirty="0">
                <a:solidFill>
                  <a:srgbClr val="000000"/>
                </a:solidFill>
                <a:effectLst/>
                <a:ea typeface="Times New Roman" panose="02020603050405020304" pitchFamily="18" charset="0"/>
                <a:cs typeface="Times New Roman" panose="02020603050405020304" pitchFamily="18" charset="0"/>
              </a:rPr>
              <a:t>A presentation of technical feasibility.</a:t>
            </a:r>
            <a:endParaRPr lang="en-IN" sz="2000" dirty="0">
              <a:effectLst/>
              <a:ea typeface="Times New Roman" panose="02020603050405020304" pitchFamily="18" charset="0"/>
              <a:cs typeface="Times New Roman" panose="02020603050405020304" pitchFamily="18" charset="0"/>
            </a:endParaRPr>
          </a:p>
          <a:p>
            <a:pPr marL="1084580" indent="0">
              <a:lnSpc>
                <a:spcPts val="1265"/>
              </a:lnSpc>
              <a:spcBef>
                <a:spcPts val="845"/>
              </a:spcBef>
              <a:spcAft>
                <a:spcPts val="1000"/>
              </a:spcAft>
              <a:buNone/>
              <a:tabLst>
                <a:tab pos="1551305" algn="l"/>
              </a:tabLst>
            </a:pPr>
            <a:r>
              <a:rPr lang="en-CA" sz="2000" dirty="0">
                <a:solidFill>
                  <a:srgbClr val="000000"/>
                </a:solidFill>
                <a:effectLst/>
                <a:ea typeface="Times New Roman" panose="02020603050405020304" pitchFamily="18" charset="0"/>
                <a:cs typeface="Times New Roman" panose="02020603050405020304" pitchFamily="18" charset="0"/>
              </a:rPr>
              <a:t>     </a:t>
            </a:r>
            <a:r>
              <a:rPr lang="en-CA" sz="2400" b="1" dirty="0">
                <a:solidFill>
                  <a:schemeClr val="tx2"/>
                </a:solidFill>
              </a:rPr>
              <a:t>8.	  Legal Ramifications</a:t>
            </a:r>
            <a:endParaRPr lang="en-IN" sz="2400" b="1" dirty="0">
              <a:solidFill>
                <a:schemeClr val="tx2"/>
              </a:solidFill>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499498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studies</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spcBef>
                <a:spcPct val="50000"/>
              </a:spcBef>
              <a:buFont typeface="Wingdings" panose="05000000000000000000" pitchFamily="2" charset="2"/>
              <a:buChar char="Ø"/>
            </a:pPr>
            <a:r>
              <a:rPr lang="en-US" altLang="en-US" sz="2400" dirty="0"/>
              <a:t>A feasibility study leads to a </a:t>
            </a:r>
            <a:r>
              <a:rPr lang="en-US" altLang="en-US" sz="2400" b="1" dirty="0">
                <a:solidFill>
                  <a:srgbClr val="CC0000"/>
                </a:solidFill>
              </a:rPr>
              <a:t>decision:</a:t>
            </a:r>
          </a:p>
          <a:p>
            <a:pPr lvl="1">
              <a:spcBef>
                <a:spcPct val="50000"/>
              </a:spcBef>
              <a:buFont typeface="Wingdings" panose="05000000000000000000" pitchFamily="2" charset="2"/>
              <a:buChar char="Ø"/>
            </a:pPr>
            <a:r>
              <a:rPr lang="en-US" altLang="en-US" sz="2000" dirty="0"/>
              <a:t>	go ahead</a:t>
            </a:r>
          </a:p>
          <a:p>
            <a:pPr lvl="1">
              <a:buFont typeface="Wingdings" panose="05000000000000000000" pitchFamily="2" charset="2"/>
              <a:buChar char="Ø"/>
            </a:pPr>
            <a:r>
              <a:rPr lang="en-US" altLang="en-US" sz="2000" dirty="0"/>
              <a:t>	do not go ahead</a:t>
            </a:r>
          </a:p>
          <a:p>
            <a:pPr lvl="1">
              <a:buFont typeface="Wingdings" panose="05000000000000000000" pitchFamily="2" charset="2"/>
              <a:buChar char="Ø"/>
            </a:pPr>
            <a:r>
              <a:rPr lang="en-US" altLang="en-US" sz="2000" dirty="0"/>
              <a:t>	think again</a:t>
            </a:r>
          </a:p>
          <a:p>
            <a:pPr>
              <a:spcBef>
                <a:spcPct val="50000"/>
              </a:spcBef>
              <a:buFont typeface="Wingdings" panose="05000000000000000000" pitchFamily="2" charset="2"/>
              <a:buChar char="Ø"/>
            </a:pPr>
            <a:r>
              <a:rPr lang="en-US" altLang="en-US" sz="2400" dirty="0"/>
              <a:t>In production projects, the feasibility study often leads to a </a:t>
            </a:r>
            <a:r>
              <a:rPr lang="en-US" altLang="en-US" sz="2400" b="1" dirty="0">
                <a:solidFill>
                  <a:srgbClr val="CC0000"/>
                </a:solidFill>
              </a:rPr>
              <a:t>budget request</a:t>
            </a:r>
            <a:r>
              <a:rPr lang="en-US" altLang="en-US" sz="2400" dirty="0"/>
              <a:t>.</a:t>
            </a:r>
          </a:p>
          <a:p>
            <a:pPr>
              <a:spcBef>
                <a:spcPct val="50000"/>
              </a:spcBef>
              <a:buFont typeface="Wingdings" panose="05000000000000000000" pitchFamily="2" charset="2"/>
              <a:buChar char="Ø"/>
            </a:pPr>
            <a:r>
              <a:rPr lang="en-US" altLang="en-US" sz="2400" dirty="0"/>
              <a:t>In research, a feasibility study is often in the form of a </a:t>
            </a:r>
            <a:r>
              <a:rPr lang="en-US" altLang="en-US" sz="2400" b="1" dirty="0">
                <a:solidFill>
                  <a:srgbClr val="CC0000"/>
                </a:solidFill>
              </a:rPr>
              <a:t>proposal.</a:t>
            </a: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004942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Feasibility Study Implementation</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buFont typeface="Wingdings" panose="05000000000000000000" pitchFamily="2" charset="2"/>
              <a:buChar char="Ø"/>
            </a:pPr>
            <a:r>
              <a:rPr lang="en-GB" altLang="en-US" sz="2400" dirty="0">
                <a:latin typeface="+mj-lt"/>
              </a:rPr>
              <a:t>Based on information assessment (what is required), information collection and report writing.</a:t>
            </a:r>
          </a:p>
          <a:p>
            <a:pPr>
              <a:buFont typeface="Wingdings" panose="05000000000000000000" pitchFamily="2" charset="2"/>
              <a:buChar char="Ø"/>
            </a:pPr>
            <a:r>
              <a:rPr lang="en-GB" altLang="en-US" sz="2400" dirty="0">
                <a:latin typeface="+mj-lt"/>
              </a:rPr>
              <a:t>Questions for people in the organisation</a:t>
            </a:r>
          </a:p>
          <a:p>
            <a:pPr lvl="1">
              <a:buFont typeface="Wingdings" panose="05000000000000000000" pitchFamily="2" charset="2"/>
              <a:buChar char="Ø"/>
            </a:pPr>
            <a:r>
              <a:rPr lang="en-GB" altLang="en-US" sz="2400" dirty="0">
                <a:latin typeface="+mj-lt"/>
              </a:rPr>
              <a:t>What if the system wasn’t implemented?</a:t>
            </a:r>
          </a:p>
          <a:p>
            <a:pPr lvl="1">
              <a:buFont typeface="Wingdings" panose="05000000000000000000" pitchFamily="2" charset="2"/>
              <a:buChar char="Ø"/>
            </a:pPr>
            <a:r>
              <a:rPr lang="en-GB" altLang="en-US" sz="2400" dirty="0">
                <a:latin typeface="+mj-lt"/>
              </a:rPr>
              <a:t>What are current process problems?</a:t>
            </a:r>
          </a:p>
          <a:p>
            <a:pPr lvl="1">
              <a:buFont typeface="Wingdings" panose="05000000000000000000" pitchFamily="2" charset="2"/>
              <a:buChar char="Ø"/>
            </a:pPr>
            <a:r>
              <a:rPr lang="en-GB" altLang="en-US" sz="2400" dirty="0">
                <a:latin typeface="+mj-lt"/>
              </a:rPr>
              <a:t>How will the proposed system help?</a:t>
            </a:r>
          </a:p>
          <a:p>
            <a:pPr lvl="1">
              <a:buFont typeface="Wingdings" panose="05000000000000000000" pitchFamily="2" charset="2"/>
              <a:buChar char="Ø"/>
            </a:pPr>
            <a:r>
              <a:rPr lang="en-GB" altLang="en-US" sz="2400" dirty="0">
                <a:latin typeface="+mj-lt"/>
              </a:rPr>
              <a:t>What will be the integration problems?</a:t>
            </a:r>
          </a:p>
          <a:p>
            <a:pPr lvl="1">
              <a:buFont typeface="Wingdings" panose="05000000000000000000" pitchFamily="2" charset="2"/>
              <a:buChar char="Ø"/>
            </a:pPr>
            <a:r>
              <a:rPr lang="en-GB" altLang="en-US" sz="2400" dirty="0">
                <a:latin typeface="+mj-lt"/>
              </a:rPr>
              <a:t>Is new technology needed? What skills?</a:t>
            </a:r>
          </a:p>
          <a:p>
            <a:pPr lvl="1">
              <a:buFont typeface="Wingdings" panose="05000000000000000000" pitchFamily="2" charset="2"/>
              <a:buChar char="Ø"/>
            </a:pPr>
            <a:r>
              <a:rPr lang="en-GB" altLang="en-US" sz="2400" dirty="0">
                <a:latin typeface="+mj-lt"/>
              </a:rPr>
              <a:t>What facilities must be supported by the proposed system?</a:t>
            </a: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447407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2908E6-D72E-42AE-B546-82464CE4F584}"/>
              </a:ext>
            </a:extLst>
          </p:cNvPr>
          <p:cNvSpPr>
            <a:spLocks noGrp="1"/>
          </p:cNvSpPr>
          <p:nvPr>
            <p:ph type="title"/>
          </p:nvPr>
        </p:nvSpPr>
        <p:spPr>
          <a:xfrm>
            <a:off x="152400" y="1417637"/>
            <a:ext cx="8229600" cy="639763"/>
          </a:xfrm>
        </p:spPr>
        <p:txBody>
          <a:bodyPr rtlCol="0">
            <a:normAutofit/>
          </a:bodyPr>
          <a:lstStyle/>
          <a:p>
            <a:pPr algn="l" eaLnBrk="1" fontAlgn="auto" hangingPunct="1">
              <a:spcAft>
                <a:spcPts val="0"/>
              </a:spcAft>
              <a:defRPr/>
            </a:pPr>
            <a:r>
              <a:rPr lang="en-GB" sz="2400" b="1" dirty="0">
                <a:solidFill>
                  <a:srgbClr val="0000FF"/>
                </a:solidFill>
                <a:latin typeface="+mn-lt"/>
                <a:cs typeface="Times New Roman" pitchFamily="18" charset="0"/>
              </a:rPr>
              <a:t>Requirements Engineering Processes</a:t>
            </a:r>
          </a:p>
        </p:txBody>
      </p:sp>
      <p:sp>
        <p:nvSpPr>
          <p:cNvPr id="3" name="Content Placeholder 2">
            <a:extLst>
              <a:ext uri="{FF2B5EF4-FFF2-40B4-BE49-F238E27FC236}">
                <a16:creationId xmlns:a16="http://schemas.microsoft.com/office/drawing/2014/main" xmlns="" id="{F56D7F46-DCCC-47B2-9E89-9DD266A348FD}"/>
              </a:ext>
            </a:extLst>
          </p:cNvPr>
          <p:cNvSpPr>
            <a:spLocks noGrp="1"/>
          </p:cNvSpPr>
          <p:nvPr>
            <p:ph idx="1"/>
          </p:nvPr>
        </p:nvSpPr>
        <p:spPr>
          <a:xfrm>
            <a:off x="1219200" y="2057400"/>
            <a:ext cx="8382000" cy="5486400"/>
          </a:xfrm>
        </p:spPr>
        <p:txBody>
          <a:bodyPr rtlCol="0">
            <a:normAutofit/>
          </a:bodyPr>
          <a:lstStyle/>
          <a:p>
            <a:pPr eaLnBrk="1" fontAlgn="auto" hangingPunct="1">
              <a:lnSpc>
                <a:spcPct val="90000"/>
              </a:lnSpc>
              <a:spcAft>
                <a:spcPts val="0"/>
              </a:spcAft>
              <a:buNone/>
              <a:defRPr/>
            </a:pPr>
            <a:r>
              <a:rPr lang="en-GB" dirty="0">
                <a:solidFill>
                  <a:srgbClr val="0000FF"/>
                </a:solidFill>
              </a:rPr>
              <a:t>1</a:t>
            </a:r>
            <a:r>
              <a:rPr lang="en-GB" dirty="0">
                <a:solidFill>
                  <a:srgbClr val="0000FF"/>
                </a:solidFill>
                <a:latin typeface="Times New Roman" pitchFamily="18" charset="0"/>
                <a:cs typeface="Times New Roman" pitchFamily="18" charset="0"/>
              </a:rPr>
              <a:t>. </a:t>
            </a:r>
            <a:r>
              <a:rPr lang="en-GB" sz="2400" dirty="0">
                <a:solidFill>
                  <a:srgbClr val="0000FF"/>
                </a:solidFill>
                <a:cs typeface="Times New Roman" pitchFamily="18" charset="0"/>
              </a:rPr>
              <a:t>Requirements elicitation</a:t>
            </a:r>
            <a:endParaRPr lang="en-GB" sz="2400" dirty="0">
              <a:cs typeface="Times New Roman" pitchFamily="18" charset="0"/>
            </a:endParaRPr>
          </a:p>
          <a:p>
            <a:pPr lvl="1" eaLnBrk="1" fontAlgn="auto" hangingPunct="1">
              <a:lnSpc>
                <a:spcPct val="90000"/>
              </a:lnSpc>
              <a:spcAft>
                <a:spcPts val="0"/>
              </a:spcAft>
              <a:defRPr/>
            </a:pPr>
            <a:r>
              <a:rPr lang="en-GB" sz="2400" dirty="0">
                <a:cs typeface="Times New Roman" pitchFamily="18" charset="0"/>
              </a:rPr>
              <a:t>What services do the end-users require of the system?</a:t>
            </a:r>
          </a:p>
          <a:p>
            <a:pPr eaLnBrk="1" fontAlgn="auto" hangingPunct="1">
              <a:lnSpc>
                <a:spcPct val="90000"/>
              </a:lnSpc>
              <a:spcAft>
                <a:spcPts val="0"/>
              </a:spcAft>
              <a:buNone/>
              <a:defRPr/>
            </a:pPr>
            <a:r>
              <a:rPr lang="en-GB" sz="2400" dirty="0">
                <a:solidFill>
                  <a:srgbClr val="0000FF"/>
                </a:solidFill>
                <a:cs typeface="Times New Roman" pitchFamily="18" charset="0"/>
              </a:rPr>
              <a:t>2. Requirements analysis</a:t>
            </a:r>
            <a:endParaRPr lang="en-GB" sz="2400" dirty="0">
              <a:cs typeface="Times New Roman" pitchFamily="18" charset="0"/>
            </a:endParaRPr>
          </a:p>
          <a:p>
            <a:pPr lvl="1" eaLnBrk="1" fontAlgn="auto" hangingPunct="1">
              <a:lnSpc>
                <a:spcPct val="90000"/>
              </a:lnSpc>
              <a:spcAft>
                <a:spcPts val="0"/>
              </a:spcAft>
              <a:defRPr/>
            </a:pPr>
            <a:r>
              <a:rPr lang="en-GB" sz="2400" dirty="0">
                <a:cs typeface="Times New Roman" pitchFamily="18" charset="0"/>
              </a:rPr>
              <a:t>How do we classify, prioritise and negotiate requirements?</a:t>
            </a:r>
          </a:p>
          <a:p>
            <a:pPr eaLnBrk="1" fontAlgn="auto" hangingPunct="1">
              <a:lnSpc>
                <a:spcPct val="90000"/>
              </a:lnSpc>
              <a:spcAft>
                <a:spcPts val="0"/>
              </a:spcAft>
              <a:buNone/>
              <a:defRPr/>
            </a:pPr>
            <a:r>
              <a:rPr lang="en-GB" sz="2400" dirty="0">
                <a:solidFill>
                  <a:srgbClr val="0000FF"/>
                </a:solidFill>
                <a:cs typeface="Times New Roman" pitchFamily="18" charset="0"/>
              </a:rPr>
              <a:t>3. Requirements validation</a:t>
            </a:r>
            <a:endParaRPr lang="en-GB" sz="2400" dirty="0">
              <a:cs typeface="Times New Roman" pitchFamily="18" charset="0"/>
            </a:endParaRPr>
          </a:p>
          <a:p>
            <a:pPr lvl="1" eaLnBrk="1" fontAlgn="auto" hangingPunct="1">
              <a:lnSpc>
                <a:spcPct val="90000"/>
              </a:lnSpc>
              <a:spcAft>
                <a:spcPts val="0"/>
              </a:spcAft>
              <a:defRPr/>
            </a:pPr>
            <a:r>
              <a:rPr lang="en-GB" sz="2400" dirty="0">
                <a:cs typeface="Times New Roman" pitchFamily="18" charset="0"/>
              </a:rPr>
              <a:t>Does the proposed system do what the users require?</a:t>
            </a:r>
          </a:p>
          <a:p>
            <a:pPr eaLnBrk="1" fontAlgn="auto" hangingPunct="1">
              <a:lnSpc>
                <a:spcPct val="90000"/>
              </a:lnSpc>
              <a:spcAft>
                <a:spcPts val="0"/>
              </a:spcAft>
              <a:buNone/>
              <a:defRPr/>
            </a:pPr>
            <a:r>
              <a:rPr lang="en-GB" sz="2400" dirty="0">
                <a:solidFill>
                  <a:srgbClr val="0000FF"/>
                </a:solidFill>
                <a:cs typeface="Times New Roman" pitchFamily="18" charset="0"/>
              </a:rPr>
              <a:t>4. Requirements management</a:t>
            </a:r>
            <a:endParaRPr lang="en-GB" sz="2400" dirty="0">
              <a:cs typeface="Times New Roman" pitchFamily="18" charset="0"/>
            </a:endParaRPr>
          </a:p>
          <a:p>
            <a:pPr lvl="1" eaLnBrk="1" fontAlgn="auto" hangingPunct="1">
              <a:lnSpc>
                <a:spcPct val="90000"/>
              </a:lnSpc>
              <a:spcAft>
                <a:spcPts val="0"/>
              </a:spcAft>
              <a:defRPr/>
            </a:pPr>
            <a:r>
              <a:rPr lang="en-GB" sz="2400" dirty="0">
                <a:cs typeface="Times New Roman" pitchFamily="18" charset="0"/>
              </a:rPr>
              <a:t>How do we manage the (sometimes inevitable) changes to the requirements document?</a:t>
            </a:r>
          </a:p>
          <a:p>
            <a:pPr eaLnBrk="1" fontAlgn="auto" hangingPunct="1">
              <a:spcAft>
                <a:spcPts val="0"/>
              </a:spcAft>
              <a:defRPr/>
            </a:pPr>
            <a:endParaRPr lang="en-GB" dirty="0"/>
          </a:p>
        </p:txBody>
      </p:sp>
      <p:sp>
        <p:nvSpPr>
          <p:cNvPr id="18436" name="Slide Number Placeholder 4">
            <a:extLst>
              <a:ext uri="{FF2B5EF4-FFF2-40B4-BE49-F238E27FC236}">
                <a16:creationId xmlns:a16="http://schemas.microsoft.com/office/drawing/2014/main" xmlns="" id="{3B076EC7-780F-4254-8129-A17B3B1FEE87}"/>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fld id="{3E1204E7-2ADC-45AB-BA3F-74B12D6F0374}" type="slidenum">
              <a:rPr lang="en-US" altLang="en-US" sz="1200">
                <a:solidFill>
                  <a:srgbClr val="898989"/>
                </a:solidFill>
                <a:cs typeface="Arial" panose="020B0604020202020204" pitchFamily="34" charset="0"/>
              </a:rPr>
              <a:pPr fontAlgn="base">
                <a:spcBef>
                  <a:spcPct val="0"/>
                </a:spcBef>
                <a:spcAft>
                  <a:spcPct val="0"/>
                </a:spcAft>
                <a:buNone/>
              </a:pPr>
              <a:t>68</a:t>
            </a:fld>
            <a:endParaRPr lang="en-US" altLang="en-US" sz="1200">
              <a:solidFill>
                <a:srgbClr val="898989"/>
              </a:solidFill>
              <a:cs typeface="Arial" panose="020B0604020202020204" pitchFamily="34" charset="0"/>
            </a:endParaRPr>
          </a:p>
        </p:txBody>
      </p:sp>
      <p:pic>
        <p:nvPicPr>
          <p:cNvPr id="5" name="Picture 4">
            <a:extLst>
              <a:ext uri="{FF2B5EF4-FFF2-40B4-BE49-F238E27FC236}">
                <a16:creationId xmlns:a16="http://schemas.microsoft.com/office/drawing/2014/main" xmlns="" id="{3DF1D2ED-DF07-4D15-A31D-0DA3501E8CCF}"/>
              </a:ext>
            </a:extLst>
          </p:cNvPr>
          <p:cNvPicPr>
            <a:picLocks noChangeAspect="1"/>
          </p:cNvPicPr>
          <p:nvPr/>
        </p:nvPicPr>
        <p:blipFill>
          <a:blip r:embed="rId2"/>
          <a:stretch>
            <a:fillRect/>
          </a:stretch>
        </p:blipFill>
        <p:spPr>
          <a:xfrm>
            <a:off x="1523603" y="161924"/>
            <a:ext cx="9144793" cy="1335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Elicitation</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In </a:t>
            </a:r>
            <a:r>
              <a:rPr lang="en-US" altLang="en-US" sz="2400" b="1" dirty="0">
                <a:latin typeface="+mj-lt"/>
                <a:cs typeface="Times New Roman" panose="02020603050405020304" pitchFamily="18" charset="0"/>
              </a:rPr>
              <a:t>Requirements</a:t>
            </a:r>
            <a:r>
              <a:rPr lang="en-US" altLang="en-US" sz="2400" dirty="0">
                <a:latin typeface="+mj-lt"/>
                <a:cs typeface="Times New Roman" panose="02020603050405020304" pitchFamily="18" charset="0"/>
              </a:rPr>
              <a:t> Engineering, </a:t>
            </a:r>
            <a:r>
              <a:rPr lang="en-US" altLang="en-US" sz="2400" b="1" dirty="0">
                <a:latin typeface="+mj-lt"/>
                <a:cs typeface="Times New Roman" panose="02020603050405020304" pitchFamily="18" charset="0"/>
              </a:rPr>
              <a:t>Requirements Elicitation</a:t>
            </a:r>
            <a:r>
              <a:rPr lang="en-US" altLang="en-US" sz="2400" dirty="0">
                <a:latin typeface="+mj-lt"/>
                <a:cs typeface="Times New Roman" panose="02020603050405020304" pitchFamily="18" charset="0"/>
              </a:rPr>
              <a:t> is the practice of researching and discovering the </a:t>
            </a:r>
            <a:r>
              <a:rPr lang="en-US" altLang="en-US" sz="2400" b="1" dirty="0">
                <a:latin typeface="+mj-lt"/>
                <a:cs typeface="Times New Roman" panose="02020603050405020304" pitchFamily="18" charset="0"/>
              </a:rPr>
              <a:t>requirements</a:t>
            </a:r>
            <a:r>
              <a:rPr lang="en-US" altLang="en-US" sz="2400" dirty="0">
                <a:latin typeface="+mj-lt"/>
                <a:cs typeface="Times New Roman" panose="02020603050405020304" pitchFamily="18" charset="0"/>
              </a:rPr>
              <a:t> of a system from users, customers, and other stakeholders. </a:t>
            </a:r>
          </a:p>
          <a:p>
            <a:pPr algn="just" eaLnBrk="1" hangingPunct="1">
              <a:buFont typeface="Wingdings" panose="05000000000000000000" pitchFamily="2" charset="2"/>
              <a:buChar char="Ø"/>
            </a:pPr>
            <a:r>
              <a:rPr lang="en-US" sz="2400" dirty="0">
                <a:latin typeface="+mj-lt"/>
                <a:cs typeface="Times New Roman" panose="02020603050405020304" pitchFamily="18" charset="0"/>
              </a:rPr>
              <a:t>A stakeholder is anyone affected by or who has an effect on the success of the project, such as end-users, clients, managers of end-users, and system administrators. A successful project addresses the needs of all stakeholders.</a:t>
            </a:r>
            <a:endParaRPr lang="en-US" altLang="en-US" sz="2400" dirty="0">
              <a:latin typeface="+mj-lt"/>
              <a:cs typeface="Times New Roman" panose="02020603050405020304" pitchFamily="18" charset="0"/>
            </a:endParaRP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Stakeholders are end-users, managers, engineers involved in maintenance, Domain Experts , Trade Unions etc.</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 practice is also sometimes referred to as “</a:t>
            </a:r>
            <a:r>
              <a:rPr lang="en-US" altLang="en-US" sz="2400" b="1" dirty="0">
                <a:latin typeface="+mj-lt"/>
                <a:cs typeface="Times New Roman" panose="02020603050405020304" pitchFamily="18" charset="0"/>
              </a:rPr>
              <a:t>Requirement Gathering</a:t>
            </a:r>
            <a:r>
              <a:rPr lang="en-US" altLang="en-US" sz="2400" dirty="0">
                <a:latin typeface="+mj-lt"/>
                <a:cs typeface="Times New Roman" panose="02020603050405020304" pitchFamily="18" charset="0"/>
              </a:rPr>
              <a:t>“.</a:t>
            </a:r>
          </a:p>
          <a:p>
            <a:pPr algn="just" eaLnBrk="1" hangingPunct="1">
              <a:buFont typeface="Wingdings" panose="05000000000000000000" pitchFamily="2" charset="2"/>
              <a:buChar char="Ø"/>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677909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What is a requirement?</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7495"/>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xmlns="" id="{D6A2166A-7C59-47EB-98A2-9C5025A60BE0}"/>
              </a:ext>
            </a:extLst>
          </p:cNvPr>
          <p:cNvPicPr>
            <a:picLocks noChangeAspect="1"/>
          </p:cNvPicPr>
          <p:nvPr/>
        </p:nvPicPr>
        <p:blipFill>
          <a:blip r:embed="rId3"/>
          <a:stretch>
            <a:fillRect/>
          </a:stretch>
        </p:blipFill>
        <p:spPr>
          <a:xfrm>
            <a:off x="2438400" y="2667000"/>
            <a:ext cx="7467600" cy="3429000"/>
          </a:xfrm>
          <a:prstGeom prst="rect">
            <a:avLst/>
          </a:prstGeom>
        </p:spPr>
      </p:pic>
    </p:spTree>
    <p:extLst>
      <p:ext uri="{BB962C8B-B14F-4D97-AF65-F5344CB8AC3E}">
        <p14:creationId xmlns:p14="http://schemas.microsoft.com/office/powerpoint/2010/main" xmlns="" val="186777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Stakeholders for Healthcare Information System</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14600"/>
            <a:ext cx="10972800" cy="4525963"/>
          </a:xfrm>
        </p:spPr>
        <p:txBody>
          <a:bodyPr/>
          <a:lstStyle/>
          <a:p>
            <a:pPr lvl="1" algn="just">
              <a:buFont typeface="Wingdings" panose="05000000000000000000" pitchFamily="2" charset="2"/>
              <a:buChar char="Ø"/>
            </a:pPr>
            <a:r>
              <a:rPr lang="en-US" sz="2000" b="1" i="0" u="none" strike="noStrike" baseline="0" dirty="0">
                <a:solidFill>
                  <a:srgbClr val="FF0000"/>
                </a:solidFill>
              </a:rPr>
              <a:t>Patients</a:t>
            </a:r>
            <a:r>
              <a:rPr lang="en-US" sz="2000" b="0" i="0" u="none" strike="noStrike" baseline="0" dirty="0">
                <a:solidFill>
                  <a:srgbClr val="231F20"/>
                </a:solidFill>
              </a:rPr>
              <a:t> whose information is recorded in the system.</a:t>
            </a:r>
          </a:p>
          <a:p>
            <a:pPr lvl="1" algn="just">
              <a:buFont typeface="Wingdings" panose="05000000000000000000" pitchFamily="2" charset="2"/>
              <a:buChar char="Ø"/>
            </a:pPr>
            <a:r>
              <a:rPr lang="en-US" sz="2000" b="1" i="0" u="none" strike="noStrike" baseline="0" dirty="0">
                <a:solidFill>
                  <a:srgbClr val="FF0000"/>
                </a:solidFill>
              </a:rPr>
              <a:t>Doctors</a:t>
            </a:r>
            <a:r>
              <a:rPr lang="en-US" sz="2000" b="0" i="0" u="none" strike="noStrike" baseline="0" dirty="0">
                <a:solidFill>
                  <a:srgbClr val="231F20"/>
                </a:solidFill>
              </a:rPr>
              <a:t> who are responsible for assessing and treating patients.</a:t>
            </a:r>
          </a:p>
          <a:p>
            <a:pPr lvl="1" algn="just">
              <a:buFont typeface="Wingdings" panose="05000000000000000000" pitchFamily="2" charset="2"/>
              <a:buChar char="Ø"/>
            </a:pPr>
            <a:r>
              <a:rPr lang="en-US" sz="2000" b="1" i="0" u="none" strike="noStrike" baseline="0" dirty="0">
                <a:solidFill>
                  <a:srgbClr val="FF0000"/>
                </a:solidFill>
              </a:rPr>
              <a:t>Nurses</a:t>
            </a:r>
            <a:r>
              <a:rPr lang="en-US" sz="2000" b="0" i="0" u="none" strike="noStrike" baseline="0" dirty="0">
                <a:solidFill>
                  <a:srgbClr val="FF0000"/>
                </a:solidFill>
              </a:rPr>
              <a:t> </a:t>
            </a:r>
            <a:r>
              <a:rPr lang="en-US" sz="2000" b="0" i="0" u="none" strike="noStrike" baseline="0" dirty="0">
                <a:solidFill>
                  <a:srgbClr val="231F20"/>
                </a:solidFill>
              </a:rPr>
              <a:t>who coordinate the consultations with doctors and administer some </a:t>
            </a:r>
            <a:r>
              <a:rPr lang="en-IN" sz="2000" b="0" i="0" u="none" strike="noStrike" baseline="0" dirty="0">
                <a:solidFill>
                  <a:srgbClr val="231F20"/>
                </a:solidFill>
              </a:rPr>
              <a:t>treatments.</a:t>
            </a:r>
          </a:p>
          <a:p>
            <a:pPr lvl="1" algn="just">
              <a:buFont typeface="Wingdings" panose="05000000000000000000" pitchFamily="2" charset="2"/>
              <a:buChar char="Ø"/>
            </a:pPr>
            <a:r>
              <a:rPr lang="en-US" sz="2000" b="1" i="0" u="none" strike="noStrike" baseline="0" dirty="0">
                <a:solidFill>
                  <a:srgbClr val="FF0000"/>
                </a:solidFill>
              </a:rPr>
              <a:t>Medical receptionists </a:t>
            </a:r>
            <a:r>
              <a:rPr lang="en-US" sz="2000" b="0" i="0" u="none" strike="noStrike" baseline="0" dirty="0">
                <a:solidFill>
                  <a:srgbClr val="231F20"/>
                </a:solidFill>
              </a:rPr>
              <a:t>who manage patients’ appointments.</a:t>
            </a:r>
          </a:p>
          <a:p>
            <a:pPr lvl="1" algn="just">
              <a:buFont typeface="Wingdings" panose="05000000000000000000" pitchFamily="2" charset="2"/>
              <a:buChar char="Ø"/>
            </a:pPr>
            <a:r>
              <a:rPr lang="en-US" sz="2000" b="1" i="0" u="none" strike="noStrike" baseline="0" dirty="0">
                <a:solidFill>
                  <a:srgbClr val="FF0000"/>
                </a:solidFill>
              </a:rPr>
              <a:t> IT staff </a:t>
            </a:r>
            <a:r>
              <a:rPr lang="en-US" sz="2000" b="0" i="0" u="none" strike="noStrike" baseline="0" dirty="0">
                <a:solidFill>
                  <a:srgbClr val="231F20"/>
                </a:solidFill>
              </a:rPr>
              <a:t>who are responsible for installing and maintaining the system.</a:t>
            </a:r>
          </a:p>
          <a:p>
            <a:pPr lvl="1" algn="just">
              <a:buFont typeface="Wingdings" panose="05000000000000000000" pitchFamily="2" charset="2"/>
              <a:buChar char="Ø"/>
            </a:pPr>
            <a:r>
              <a:rPr lang="en-US" sz="2000" b="0" i="0" u="none" strike="noStrike" baseline="0" dirty="0">
                <a:solidFill>
                  <a:srgbClr val="231F20"/>
                </a:solidFill>
              </a:rPr>
              <a:t> </a:t>
            </a:r>
            <a:r>
              <a:rPr lang="en-US" sz="2000" b="1" i="0" u="none" strike="noStrike" baseline="0" dirty="0">
                <a:solidFill>
                  <a:srgbClr val="FF0000"/>
                </a:solidFill>
              </a:rPr>
              <a:t>A medical ethics manager </a:t>
            </a:r>
            <a:r>
              <a:rPr lang="en-US" sz="2000" b="0" i="0" u="none" strike="noStrike" baseline="0" dirty="0">
                <a:solidFill>
                  <a:srgbClr val="231F20"/>
                </a:solidFill>
              </a:rPr>
              <a:t>who must ensure that the system meets current ethical </a:t>
            </a:r>
            <a:r>
              <a:rPr lang="en-IN" sz="2000" b="0" i="0" u="none" strike="noStrike" baseline="0" dirty="0">
                <a:solidFill>
                  <a:srgbClr val="231F20"/>
                </a:solidFill>
              </a:rPr>
              <a:t>guidelines for patient care.</a:t>
            </a:r>
          </a:p>
          <a:p>
            <a:pPr lvl="1" algn="just">
              <a:buFont typeface="Wingdings" panose="05000000000000000000" pitchFamily="2" charset="2"/>
              <a:buChar char="Ø"/>
            </a:pPr>
            <a:r>
              <a:rPr lang="en-US" sz="2000" b="1" i="0" u="none" strike="noStrike" baseline="0" dirty="0">
                <a:solidFill>
                  <a:srgbClr val="FF0000"/>
                </a:solidFill>
              </a:rPr>
              <a:t>Healthcare managers </a:t>
            </a:r>
            <a:r>
              <a:rPr lang="en-US" sz="2000" b="0" i="0" u="none" strike="noStrike" baseline="0" dirty="0">
                <a:solidFill>
                  <a:srgbClr val="231F20"/>
                </a:solidFill>
              </a:rPr>
              <a:t>who obtain management information from the system.</a:t>
            </a:r>
          </a:p>
          <a:p>
            <a:pPr lvl="1" algn="just">
              <a:buFont typeface="Wingdings" panose="05000000000000000000" pitchFamily="2" charset="2"/>
              <a:buChar char="Ø"/>
            </a:pPr>
            <a:r>
              <a:rPr lang="en-US" sz="2000" b="1" i="0" u="none" strike="noStrike" baseline="0" dirty="0">
                <a:solidFill>
                  <a:srgbClr val="FF0000"/>
                </a:solidFill>
              </a:rPr>
              <a:t>Medical records staff </a:t>
            </a:r>
            <a:r>
              <a:rPr lang="en-US" sz="2000" b="0" i="0" u="none" strike="noStrike" baseline="0" dirty="0">
                <a:solidFill>
                  <a:srgbClr val="231F20"/>
                </a:solidFill>
              </a:rPr>
              <a:t>who are responsible for ensuring that system information can be maintained and preserved, and that record keeping procedures have been </a:t>
            </a:r>
            <a:r>
              <a:rPr lang="en-IN" sz="2000" b="0" i="0" u="none" strike="noStrike" baseline="0" dirty="0">
                <a:solidFill>
                  <a:srgbClr val="231F20"/>
                </a:solidFill>
              </a:rPr>
              <a:t>properly implemented.</a:t>
            </a:r>
            <a:endParaRPr lang="en-US" altLang="en-US" sz="2000" dirty="0">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34198278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Case Study-Stakeholders for ATM</a:t>
            </a:r>
            <a:endParaRPr lang="en-US" altLang="en-US" sz="2400" b="1" dirty="0"/>
          </a:p>
        </p:txBody>
      </p:sp>
      <p:pic>
        <p:nvPicPr>
          <p:cNvPr id="4" name="Content Placeholder 3">
            <a:extLst>
              <a:ext uri="{FF2B5EF4-FFF2-40B4-BE49-F238E27FC236}">
                <a16:creationId xmlns:a16="http://schemas.microsoft.com/office/drawing/2014/main" xmlns="" id="{4D2B6A62-9B69-42A4-8F2A-C8903F553AF7}"/>
              </a:ext>
            </a:extLst>
          </p:cNvPr>
          <p:cNvPicPr>
            <a:picLocks noGrp="1" noChangeAspect="1"/>
          </p:cNvPicPr>
          <p:nvPr>
            <p:ph idx="1"/>
          </p:nvPr>
        </p:nvPicPr>
        <p:blipFill>
          <a:blip r:embed="rId2"/>
          <a:stretch>
            <a:fillRect/>
          </a:stretch>
        </p:blipFill>
        <p:spPr>
          <a:xfrm>
            <a:off x="1523602" y="2209800"/>
            <a:ext cx="9525397" cy="4525963"/>
          </a:xfrm>
        </p:spPr>
      </p:pic>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3"/>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42454724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Requirement Discovery </a:t>
            </a:r>
            <a:br>
              <a:rPr lang="en-GB" altLang="en-US" sz="2400" b="1" dirty="0">
                <a:solidFill>
                  <a:srgbClr val="0000FF"/>
                </a:solidFill>
                <a:cs typeface="Times New Roman" panose="02020603050405020304" pitchFamily="18" charset="0"/>
              </a:rPr>
            </a:br>
            <a:r>
              <a:rPr lang="en-GB" altLang="en-US" sz="2400" b="1" dirty="0">
                <a:solidFill>
                  <a:srgbClr val="0000FF"/>
                </a:solidFill>
                <a:cs typeface="Times New Roman" panose="02020603050405020304" pitchFamily="18" charset="0"/>
              </a:rPr>
              <a:t/>
            </a:r>
            <a:br>
              <a:rPr lang="en-GB" altLang="en-US" sz="2400" b="1" dirty="0">
                <a:solidFill>
                  <a:srgbClr val="0000FF"/>
                </a:solidFill>
                <a:cs typeface="Times New Roman" panose="02020603050405020304" pitchFamily="18" charset="0"/>
              </a:rPr>
            </a:b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438400"/>
            <a:ext cx="10972800" cy="4678363"/>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 process of gathering information about the proposed and existing systems and distilling the user and system requirements from this information</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Sources of information include documentation, System stakeholders and the specifications of similar systems</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Approaches and Techniques of Requirements Discovery are</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Viewpoint</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Interviewing</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Scenario</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Use-cases</a:t>
            </a:r>
          </a:p>
          <a:p>
            <a:pPr marL="0" indent="0" algn="just" eaLnBrk="1" hangingPunct="1">
              <a:buNone/>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1944792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View Points</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Recognizes multiple perspectives and provides framework for discovering conflicts in the requirements proposed by different stakeholders</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VP are used as a way of classifying stakeholders and other sources of requirement</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There are 3 generic types of VP:</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Interactor viewpoints:</a:t>
            </a:r>
          </a:p>
          <a:p>
            <a:pPr lvl="2" algn="just" eaLnBrk="1" hangingPunct="1">
              <a:buFont typeface="Wingdings" panose="05000000000000000000" pitchFamily="2" charset="2"/>
              <a:buChar char="Ø"/>
            </a:pPr>
            <a:r>
              <a:rPr lang="en-US" altLang="en-US" sz="1600" dirty="0">
                <a:latin typeface="+mj-lt"/>
                <a:cs typeface="Times New Roman" panose="02020603050405020304" pitchFamily="18" charset="0"/>
              </a:rPr>
              <a:t>People or other systems that interact directly with the system. In an ATM, </a:t>
            </a:r>
            <a:r>
              <a:rPr lang="en-US" altLang="en-US" sz="1600" b="1" dirty="0">
                <a:solidFill>
                  <a:srgbClr val="FF0000"/>
                </a:solidFill>
                <a:latin typeface="+mj-lt"/>
                <a:cs typeface="Times New Roman" panose="02020603050405020304" pitchFamily="18" charset="0"/>
              </a:rPr>
              <a:t>the customers and the account database</a:t>
            </a:r>
            <a:r>
              <a:rPr lang="en-US" altLang="en-US" sz="1600" dirty="0">
                <a:latin typeface="+mj-lt"/>
                <a:cs typeface="Times New Roman" panose="02020603050405020304" pitchFamily="18" charset="0"/>
              </a:rPr>
              <a:t>.</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Indirect Viewpoints</a:t>
            </a:r>
          </a:p>
          <a:p>
            <a:pPr lvl="2" algn="just" eaLnBrk="1" hangingPunct="1">
              <a:buFont typeface="Wingdings" panose="05000000000000000000" pitchFamily="2" charset="2"/>
              <a:buChar char="Ø"/>
            </a:pPr>
            <a:r>
              <a:rPr lang="en-US" sz="1600" dirty="0">
                <a:latin typeface="+mj-lt"/>
                <a:cs typeface="Times New Roman" panose="02020603050405020304" pitchFamily="18" charset="0"/>
              </a:rPr>
              <a:t>Indirect viewpoints have an ‘interest’ in some or all the services which are delivered by the system but do not interact directly with it</a:t>
            </a:r>
            <a:r>
              <a:rPr lang="en-US" altLang="en-US" sz="1600" dirty="0">
                <a:latin typeface="+mj-lt"/>
                <a:cs typeface="Times New Roman" panose="02020603050405020304" pitchFamily="18" charset="0"/>
              </a:rPr>
              <a:t> In an ATM, the management and security staff are indirect viewpoints.</a:t>
            </a:r>
          </a:p>
          <a:p>
            <a:pPr lvl="1" algn="just" eaLnBrk="1" hangingPunct="1">
              <a:buFont typeface="Wingdings" panose="05000000000000000000" pitchFamily="2" charset="2"/>
              <a:buChar char="Ø"/>
            </a:pPr>
            <a:r>
              <a:rPr lang="en-US" altLang="en-US" sz="2000" b="1" dirty="0">
                <a:solidFill>
                  <a:srgbClr val="FF0000"/>
                </a:solidFill>
                <a:latin typeface="+mj-lt"/>
                <a:cs typeface="Times New Roman" panose="02020603050405020304" pitchFamily="18" charset="0"/>
              </a:rPr>
              <a:t>Domain viewpoints</a:t>
            </a:r>
          </a:p>
          <a:p>
            <a:pPr lvl="2" algn="just" eaLnBrk="1" hangingPunct="1">
              <a:buFont typeface="Wingdings" panose="05000000000000000000" pitchFamily="2" charset="2"/>
              <a:buChar char="Ø"/>
            </a:pPr>
            <a:r>
              <a:rPr lang="en-US" altLang="en-US" sz="1600" dirty="0">
                <a:latin typeface="+mj-lt"/>
                <a:cs typeface="Times New Roman" panose="02020603050405020304" pitchFamily="18" charset="0"/>
              </a:rPr>
              <a:t>Domain Characteristics and constraints that influence the requirements. In an ATM, an example would be standards for inter-bank communications</a:t>
            </a:r>
          </a:p>
          <a:p>
            <a:pPr algn="just" eaLnBrk="1" hangingPunct="1">
              <a:buFont typeface="Wingdings" panose="05000000000000000000" pitchFamily="2" charset="2"/>
              <a:buChar char="Ø"/>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4143454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View Points for Library System</a:t>
            </a:r>
            <a:endParaRPr lang="en-US" altLang="en-US" sz="2400" b="1" dirty="0"/>
          </a:p>
        </p:txBody>
      </p:sp>
      <p:pic>
        <p:nvPicPr>
          <p:cNvPr id="4" name="Content Placeholder 3">
            <a:extLst>
              <a:ext uri="{FF2B5EF4-FFF2-40B4-BE49-F238E27FC236}">
                <a16:creationId xmlns:a16="http://schemas.microsoft.com/office/drawing/2014/main" xmlns="" id="{A4829142-B5CA-4591-8902-BC342FF77D79}"/>
              </a:ext>
            </a:extLst>
          </p:cNvPr>
          <p:cNvPicPr>
            <a:picLocks noGrp="1" noChangeAspect="1"/>
          </p:cNvPicPr>
          <p:nvPr>
            <p:ph idx="1"/>
          </p:nvPr>
        </p:nvPicPr>
        <p:blipFill>
          <a:blip r:embed="rId2"/>
          <a:stretch>
            <a:fillRect/>
          </a:stretch>
        </p:blipFill>
        <p:spPr>
          <a:xfrm>
            <a:off x="1600200" y="2362200"/>
            <a:ext cx="8743950" cy="4114800"/>
          </a:xfrm>
        </p:spPr>
      </p:pic>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3"/>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948662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Interviewing</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Used for getting an overall understanding of what stakeholders do and  how they interact with system and difficulties they face with current system</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There are two types of Interview</a:t>
            </a:r>
          </a:p>
          <a:p>
            <a:pPr lvl="1" algn="just" eaLnBrk="1" hangingPunct="1">
              <a:buFont typeface="Wingdings" panose="05000000000000000000" pitchFamily="2" charset="2"/>
              <a:buChar char="Ø"/>
            </a:pPr>
            <a:r>
              <a:rPr lang="en-US" altLang="en-US" sz="2400" b="1" dirty="0">
                <a:solidFill>
                  <a:srgbClr val="FF0000"/>
                </a:solidFill>
                <a:latin typeface="+mj-lt"/>
                <a:cs typeface="Times New Roman" panose="02020603050405020304" pitchFamily="18" charset="0"/>
              </a:rPr>
              <a:t>Closed interviews </a:t>
            </a:r>
            <a:r>
              <a:rPr lang="en-US" altLang="en-US" sz="2400" dirty="0">
                <a:latin typeface="+mj-lt"/>
                <a:cs typeface="Times New Roman" panose="02020603050405020304" pitchFamily="18" charset="0"/>
              </a:rPr>
              <a:t>where a predefined set of questions are answered</a:t>
            </a:r>
          </a:p>
          <a:p>
            <a:pPr lvl="1" algn="just" eaLnBrk="1" hangingPunct="1">
              <a:buFont typeface="Wingdings" panose="05000000000000000000" pitchFamily="2" charset="2"/>
              <a:buChar char="Ø"/>
            </a:pPr>
            <a:r>
              <a:rPr lang="en-US" altLang="en-US" sz="2400" b="1" dirty="0">
                <a:solidFill>
                  <a:srgbClr val="FF0000"/>
                </a:solidFill>
                <a:latin typeface="+mj-lt"/>
                <a:cs typeface="Times New Roman" panose="02020603050405020304" pitchFamily="18" charset="0"/>
              </a:rPr>
              <a:t>Open interviews </a:t>
            </a:r>
            <a:r>
              <a:rPr lang="en-US" altLang="en-US" sz="2400" dirty="0">
                <a:latin typeface="+mj-lt"/>
                <a:cs typeface="Times New Roman" panose="02020603050405020304" pitchFamily="18" charset="0"/>
              </a:rPr>
              <a:t>where there is no predefined agenda and a range of issues are explored with stakeholders</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Interviews are good for getting an overall understanding of what stakeholders do and how they might interact with the system </a:t>
            </a:r>
          </a:p>
          <a:p>
            <a:pPr algn="just" eaLnBrk="1" hangingPunct="1">
              <a:buFont typeface="Wingdings" panose="05000000000000000000" pitchFamily="2" charset="2"/>
              <a:buChar char="Ø"/>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738390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Interview Questions</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303623"/>
            <a:ext cx="10972800" cy="4525963"/>
          </a:xfrm>
        </p:spPr>
        <p:txBody>
          <a:bodyPr/>
          <a:lstStyle/>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Who is behind the request for this work?</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Who will use the solution?</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What will be the economic benefit of a successful solution?</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Is there another source for the solution that you need?</a:t>
            </a:r>
          </a:p>
          <a:p>
            <a:pPr marL="0" indent="0" algn="just" eaLnBrk="1" hangingPunct="1">
              <a:buNone/>
            </a:pPr>
            <a:r>
              <a:rPr lang="en-US" altLang="en-US" sz="2400" dirty="0">
                <a:latin typeface="+mj-lt"/>
                <a:cs typeface="Times New Roman" panose="02020603050405020304" pitchFamily="18" charset="0"/>
              </a:rPr>
              <a:t>To Gain Better understanding of the problem and the customer to voice his or her perceptions about a solution</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How would you characterize good output that would be generated by a successful solution</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What problems will this solution address?</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Can you show me the environment in which the solution will be used?</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Will special performance issues or constraints affect the way the solution is approached?</a:t>
            </a:r>
          </a:p>
          <a:p>
            <a:pPr marL="0" indent="0" algn="just" eaLnBrk="1" hangingPunct="1">
              <a:buNone/>
            </a:pPr>
            <a:endParaRPr lang="en-US" altLang="en-US" sz="2400" dirty="0">
              <a:latin typeface="+mj-lt"/>
              <a:cs typeface="Times New Roman" panose="02020603050405020304" pitchFamily="18" charset="0"/>
            </a:endParaRPr>
          </a:p>
          <a:p>
            <a:pPr algn="just" eaLnBrk="1" hangingPunct="1">
              <a:buFont typeface="Wingdings" panose="05000000000000000000" pitchFamily="2" charset="2"/>
              <a:buChar char="Ø"/>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34505"/>
            <a:ext cx="9144793" cy="1335140"/>
          </a:xfrm>
          <a:prstGeom prst="rect">
            <a:avLst/>
          </a:prstGeom>
        </p:spPr>
      </p:pic>
    </p:spTree>
    <p:extLst>
      <p:ext uri="{BB962C8B-B14F-4D97-AF65-F5344CB8AC3E}">
        <p14:creationId xmlns:p14="http://schemas.microsoft.com/office/powerpoint/2010/main" xmlns="" val="3413320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The below questions focuses on the effectiveness of the meeting</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609599" y="2743200"/>
            <a:ext cx="10972800" cy="4525963"/>
          </a:xfrm>
        </p:spPr>
        <p:txBody>
          <a:bodyPr/>
          <a:lstStyle/>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Are you the right person to answer these questions? Are you answers Official?</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Are my questions relevant to the problem that you have?</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Am I asking too many questions?</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Can anyone else provide additional information?</a:t>
            </a:r>
          </a:p>
          <a:p>
            <a:pPr lvl="1" algn="just" eaLnBrk="1" hangingPunct="1">
              <a:buFont typeface="Wingdings" panose="05000000000000000000" pitchFamily="2" charset="2"/>
              <a:buChar char="Ø"/>
            </a:pPr>
            <a:r>
              <a:rPr lang="en-US" altLang="en-US" sz="2000" dirty="0">
                <a:latin typeface="+mj-lt"/>
                <a:cs typeface="Times New Roman" panose="02020603050405020304" pitchFamily="18" charset="0"/>
              </a:rPr>
              <a:t>Should I be asking you anything else?</a:t>
            </a: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34505"/>
            <a:ext cx="9144793" cy="1335140"/>
          </a:xfrm>
          <a:prstGeom prst="rect">
            <a:avLst/>
          </a:prstGeom>
        </p:spPr>
      </p:pic>
    </p:spTree>
    <p:extLst>
      <p:ext uri="{BB962C8B-B14F-4D97-AF65-F5344CB8AC3E}">
        <p14:creationId xmlns:p14="http://schemas.microsoft.com/office/powerpoint/2010/main" xmlns="" val="110883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Scenarios</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Scenarios are real life examples of how a system can be used</a:t>
            </a:r>
          </a:p>
          <a:p>
            <a:pPr algn="just" eaLnBrk="1" hangingPunct="1">
              <a:buFont typeface="Wingdings" panose="05000000000000000000" pitchFamily="2" charset="2"/>
              <a:buChar char="Ø"/>
            </a:pPr>
            <a:r>
              <a:rPr lang="en-US" altLang="en-US" sz="2400" dirty="0">
                <a:latin typeface="+mj-lt"/>
                <a:cs typeface="Times New Roman" panose="02020603050405020304" pitchFamily="18" charset="0"/>
              </a:rPr>
              <a:t>They should include</a:t>
            </a:r>
          </a:p>
          <a:p>
            <a:pPr lvl="1" algn="just" eaLnBrk="1" hangingPunct="1">
              <a:buFont typeface="Wingdings" panose="05000000000000000000" pitchFamily="2" charset="2"/>
              <a:buChar char="Ø"/>
            </a:pPr>
            <a:r>
              <a:rPr lang="en-US" altLang="en-US" sz="2400" dirty="0">
                <a:latin typeface="+mj-lt"/>
                <a:cs typeface="Times New Roman" panose="02020603050405020304" pitchFamily="18" charset="0"/>
              </a:rPr>
              <a:t>A description of what the </a:t>
            </a:r>
            <a:r>
              <a:rPr lang="en-US" altLang="en-US" sz="2400" b="1" dirty="0">
                <a:solidFill>
                  <a:srgbClr val="FF0000"/>
                </a:solidFill>
                <a:latin typeface="+mj-lt"/>
                <a:cs typeface="Times New Roman" panose="02020603050405020304" pitchFamily="18" charset="0"/>
              </a:rPr>
              <a:t>system and user expect </a:t>
            </a:r>
            <a:r>
              <a:rPr lang="en-US" altLang="en-US" sz="2400" dirty="0">
                <a:latin typeface="+mj-lt"/>
                <a:cs typeface="Times New Roman" panose="02020603050405020304" pitchFamily="18" charset="0"/>
              </a:rPr>
              <a:t>when the scenario starts</a:t>
            </a:r>
          </a:p>
          <a:p>
            <a:pPr lvl="1" algn="just" eaLnBrk="1" hangingPunct="1">
              <a:buFont typeface="Wingdings" panose="05000000000000000000" pitchFamily="2" charset="2"/>
              <a:buChar char="Ø"/>
            </a:pPr>
            <a:r>
              <a:rPr lang="en-US" altLang="en-US" sz="2400" dirty="0">
                <a:latin typeface="+mj-lt"/>
                <a:cs typeface="Times New Roman" panose="02020603050405020304" pitchFamily="18" charset="0"/>
              </a:rPr>
              <a:t>A description of the </a:t>
            </a:r>
            <a:r>
              <a:rPr lang="en-US" altLang="en-US" sz="2400" b="1" dirty="0">
                <a:solidFill>
                  <a:srgbClr val="FF0000"/>
                </a:solidFill>
                <a:latin typeface="+mj-lt"/>
                <a:cs typeface="Times New Roman" panose="02020603050405020304" pitchFamily="18" charset="0"/>
              </a:rPr>
              <a:t>normal flow of events</a:t>
            </a:r>
            <a:r>
              <a:rPr lang="en-US" altLang="en-US" sz="2400" dirty="0">
                <a:latin typeface="+mj-lt"/>
                <a:cs typeface="Times New Roman" panose="02020603050405020304" pitchFamily="18" charset="0"/>
              </a:rPr>
              <a:t> in the scenario</a:t>
            </a:r>
          </a:p>
          <a:p>
            <a:pPr lvl="1" algn="just" eaLnBrk="1" hangingPunct="1">
              <a:buFont typeface="Wingdings" panose="05000000000000000000" pitchFamily="2" charset="2"/>
              <a:buChar char="Ø"/>
            </a:pPr>
            <a:r>
              <a:rPr lang="en-US" altLang="en-US" sz="2400" dirty="0">
                <a:latin typeface="+mj-lt"/>
                <a:cs typeface="Times New Roman" panose="02020603050405020304" pitchFamily="18" charset="0"/>
              </a:rPr>
              <a:t>A description of what can go wrong and how this is handled</a:t>
            </a:r>
          </a:p>
          <a:p>
            <a:pPr lvl="1" algn="just" eaLnBrk="1" hangingPunct="1">
              <a:buFont typeface="Wingdings" panose="05000000000000000000" pitchFamily="2" charset="2"/>
              <a:buChar char="Ø"/>
            </a:pPr>
            <a:r>
              <a:rPr lang="en-US" altLang="en-US" sz="2400" dirty="0">
                <a:latin typeface="+mj-lt"/>
                <a:cs typeface="Times New Roman" panose="02020603050405020304" pitchFamily="18" charset="0"/>
              </a:rPr>
              <a:t>Information about other concurrent activities</a:t>
            </a:r>
          </a:p>
          <a:p>
            <a:pPr lvl="1" algn="just" eaLnBrk="1" hangingPunct="1">
              <a:buFont typeface="Wingdings" panose="05000000000000000000" pitchFamily="2" charset="2"/>
              <a:buChar char="Ø"/>
            </a:pPr>
            <a:r>
              <a:rPr lang="en-US" altLang="en-US" sz="2400" dirty="0">
                <a:latin typeface="+mj-lt"/>
                <a:cs typeface="Times New Roman" panose="02020603050405020304" pitchFamily="18" charset="0"/>
              </a:rPr>
              <a:t>A description of the state when the scenario finishes</a:t>
            </a:r>
          </a:p>
          <a:p>
            <a:pPr marL="0" indent="0" algn="just" eaLnBrk="1" hangingPunct="1">
              <a:buNone/>
            </a:pPr>
            <a:endParaRPr lang="en-US" altLang="en-US" sz="2400" dirty="0">
              <a:latin typeface="+mj-lt"/>
              <a:cs typeface="Times New Roman" panose="02020603050405020304" pitchFamily="18" charset="0"/>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054653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Library System -Scenario</a:t>
            </a:r>
            <a:endParaRPr lang="en-US" altLang="en-US" sz="2400" b="1" dirty="0"/>
          </a:p>
        </p:txBody>
      </p:sp>
      <p:pic>
        <p:nvPicPr>
          <p:cNvPr id="4" name="Content Placeholder 3">
            <a:extLst>
              <a:ext uri="{FF2B5EF4-FFF2-40B4-BE49-F238E27FC236}">
                <a16:creationId xmlns:a16="http://schemas.microsoft.com/office/drawing/2014/main" xmlns="" id="{1CE1A7C0-F433-444D-9CA5-8DBEC3407DFB}"/>
              </a:ext>
            </a:extLst>
          </p:cNvPr>
          <p:cNvPicPr>
            <a:picLocks noGrp="1" noChangeAspect="1"/>
          </p:cNvPicPr>
          <p:nvPr>
            <p:ph idx="1"/>
          </p:nvPr>
        </p:nvPicPr>
        <p:blipFill>
          <a:blip r:embed="rId2"/>
          <a:stretch>
            <a:fillRect/>
          </a:stretch>
        </p:blipFill>
        <p:spPr>
          <a:xfrm>
            <a:off x="1371600" y="2286000"/>
            <a:ext cx="9144793" cy="4276725"/>
          </a:xfrm>
        </p:spPr>
      </p:pic>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3"/>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374695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413895" y="1951529"/>
            <a:ext cx="5486401"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SDLC(Software Development Life Cycle)</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A3A3A"/>
              </a:solidFill>
              <a:effectLst/>
              <a:uLnTx/>
              <a:uFillTx/>
              <a:latin typeface="Work Sans"/>
              <a:ea typeface="+mn-ea"/>
              <a:cs typeface="+mn-cs"/>
            </a:endParaRPr>
          </a:p>
          <a:p>
            <a:pPr marL="342900" indent="-342900" algn="just">
              <a:buFont typeface="Wingdings" panose="05000000000000000000" pitchFamily="2" charset="2"/>
              <a:buChar char="Ø"/>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process used as the framework for software Development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Project Manager and Business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organisation</a:t>
            </a:r>
            <a:r>
              <a:rPr lang="en-US" sz="2400" dirty="0">
                <a:effectLst/>
                <a:latin typeface="Calibri" panose="020F0502020204030204" pitchFamily="34" charset="0"/>
                <a:ea typeface="Calibri" panose="020F0502020204030204" pitchFamily="34" charset="0"/>
                <a:cs typeface="Times New Roman" panose="02020603050405020304" pitchFamily="18" charset="0"/>
              </a:rPr>
              <a:t> use SDLC as a blue print for completing each step of the lifecycle for software development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defTabSz="914400" rtl="0" eaLnBrk="1" fontAlgn="auto" latinLnBrk="0" hangingPunct="1">
              <a:lnSpc>
                <a:spcPct val="100000"/>
              </a:lnSpc>
              <a:spcBef>
                <a:spcPts val="0"/>
              </a:spcBef>
              <a:spcAft>
                <a:spcPts val="0"/>
              </a:spcAft>
              <a:buClrTx/>
              <a:buSzTx/>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a:extLst>
              <a:ext uri="{FF2B5EF4-FFF2-40B4-BE49-F238E27FC236}">
                <a16:creationId xmlns:a16="http://schemas.microsoft.com/office/drawing/2014/main" xmlns="" id="{B7D00D38-A120-4A38-B6F0-AA2DF895EABD}"/>
              </a:ext>
            </a:extLst>
          </p:cNvPr>
          <p:cNvPicPr>
            <a:picLocks noChangeAspect="1"/>
          </p:cNvPicPr>
          <p:nvPr/>
        </p:nvPicPr>
        <p:blipFill>
          <a:blip r:embed="rId3"/>
          <a:stretch>
            <a:fillRect/>
          </a:stretch>
        </p:blipFill>
        <p:spPr>
          <a:xfrm>
            <a:off x="6658548" y="2133600"/>
            <a:ext cx="4419600" cy="4132106"/>
          </a:xfrm>
          <a:prstGeom prst="rect">
            <a:avLst/>
          </a:prstGeom>
        </p:spPr>
      </p:pic>
    </p:spTree>
    <p:extLst>
      <p:ext uri="{BB962C8B-B14F-4D97-AF65-F5344CB8AC3E}">
        <p14:creationId xmlns:p14="http://schemas.microsoft.com/office/powerpoint/2010/main" xmlns="" val="24766237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Use Cases</a:t>
            </a:r>
            <a:br>
              <a:rPr lang="en-GB" altLang="en-US" sz="2400" b="1" dirty="0">
                <a:solidFill>
                  <a:srgbClr val="0000FF"/>
                </a:solidFill>
                <a:cs typeface="Times New Roman" panose="02020603050405020304" pitchFamily="18" charset="0"/>
              </a:rPr>
            </a:b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2" name="Content Placeholder 1">
            <a:extLst>
              <a:ext uri="{FF2B5EF4-FFF2-40B4-BE49-F238E27FC236}">
                <a16:creationId xmlns:a16="http://schemas.microsoft.com/office/drawing/2014/main" xmlns="" id="{9348B23A-39DC-4CCA-B72F-620E8E088C08}"/>
              </a:ext>
            </a:extLst>
          </p:cNvPr>
          <p:cNvSpPr>
            <a:spLocks noGrp="1"/>
          </p:cNvSpPr>
          <p:nvPr>
            <p:ph idx="1"/>
          </p:nvPr>
        </p:nvSpPr>
        <p:spPr>
          <a:xfrm>
            <a:off x="609600" y="2286000"/>
            <a:ext cx="10972800" cy="3840164"/>
          </a:xfrm>
        </p:spPr>
        <p:txBody>
          <a:bodyPr/>
          <a:lstStyle/>
          <a:p>
            <a:pPr algn="just">
              <a:buFont typeface="Wingdings" panose="05000000000000000000" pitchFamily="2" charset="2"/>
              <a:buChar char="Ø"/>
            </a:pPr>
            <a:r>
              <a:rPr lang="en-GB" altLang="en-US" sz="2400" dirty="0">
                <a:cs typeface="Times New Roman" panose="02020603050405020304" pitchFamily="18" charset="0"/>
              </a:rPr>
              <a:t>Use cases are a scenario based technique in the </a:t>
            </a:r>
            <a:r>
              <a:rPr lang="en-GB" altLang="en-US" sz="2400" b="1" dirty="0">
                <a:solidFill>
                  <a:srgbClr val="FF0000"/>
                </a:solidFill>
                <a:cs typeface="Times New Roman" panose="02020603050405020304" pitchFamily="18" charset="0"/>
              </a:rPr>
              <a:t>UML </a:t>
            </a:r>
            <a:r>
              <a:rPr lang="en-GB" altLang="en-US" sz="2400" dirty="0">
                <a:cs typeface="Times New Roman" panose="02020603050405020304" pitchFamily="18" charset="0"/>
              </a:rPr>
              <a:t>which identify the </a:t>
            </a:r>
            <a:r>
              <a:rPr lang="en-GB" altLang="en-US" sz="2400" b="1" dirty="0">
                <a:solidFill>
                  <a:srgbClr val="FF0000"/>
                </a:solidFill>
                <a:cs typeface="Times New Roman" panose="02020603050405020304" pitchFamily="18" charset="0"/>
              </a:rPr>
              <a:t>actors</a:t>
            </a:r>
            <a:r>
              <a:rPr lang="en-GB" altLang="en-US" sz="2400" dirty="0">
                <a:cs typeface="Times New Roman" panose="02020603050405020304" pitchFamily="18" charset="0"/>
              </a:rPr>
              <a:t> in an interaction and which describe the interaction itself.</a:t>
            </a:r>
          </a:p>
          <a:p>
            <a:pPr algn="just">
              <a:buFont typeface="Wingdings" panose="05000000000000000000" pitchFamily="2" charset="2"/>
              <a:buChar char="Ø"/>
            </a:pPr>
            <a:r>
              <a:rPr lang="en-GB" altLang="en-US" sz="2400" dirty="0">
                <a:cs typeface="Times New Roman" panose="02020603050405020304" pitchFamily="18" charset="0"/>
              </a:rPr>
              <a:t>A set of </a:t>
            </a:r>
            <a:r>
              <a:rPr lang="en-GB" altLang="en-US" sz="2400" b="1" dirty="0">
                <a:solidFill>
                  <a:srgbClr val="FF0000"/>
                </a:solidFill>
                <a:cs typeface="Times New Roman" panose="02020603050405020304" pitchFamily="18" charset="0"/>
              </a:rPr>
              <a:t>use cases </a:t>
            </a:r>
            <a:r>
              <a:rPr lang="en-GB" altLang="en-US" sz="2400" dirty="0">
                <a:cs typeface="Times New Roman" panose="02020603050405020304" pitchFamily="18" charset="0"/>
              </a:rPr>
              <a:t>should describe all possible interactions with the system</a:t>
            </a:r>
          </a:p>
        </p:txBody>
      </p:sp>
      <p:pic>
        <p:nvPicPr>
          <p:cNvPr id="5" name="Picture 4">
            <a:extLst>
              <a:ext uri="{FF2B5EF4-FFF2-40B4-BE49-F238E27FC236}">
                <a16:creationId xmlns:a16="http://schemas.microsoft.com/office/drawing/2014/main" xmlns="" id="{2AD2D9A7-A6BE-4A6C-B0DB-A214418FCAA0}"/>
              </a:ext>
            </a:extLst>
          </p:cNvPr>
          <p:cNvPicPr>
            <a:picLocks noChangeAspect="1"/>
          </p:cNvPicPr>
          <p:nvPr/>
        </p:nvPicPr>
        <p:blipFill>
          <a:blip r:embed="rId3"/>
          <a:stretch>
            <a:fillRect/>
          </a:stretch>
        </p:blipFill>
        <p:spPr>
          <a:xfrm>
            <a:off x="6705600" y="3669930"/>
            <a:ext cx="4115157" cy="2816596"/>
          </a:xfrm>
          <a:prstGeom prst="rect">
            <a:avLst/>
          </a:prstGeom>
        </p:spPr>
      </p:pic>
      <p:sp>
        <p:nvSpPr>
          <p:cNvPr id="8" name="TextBox 7">
            <a:extLst>
              <a:ext uri="{FF2B5EF4-FFF2-40B4-BE49-F238E27FC236}">
                <a16:creationId xmlns:a16="http://schemas.microsoft.com/office/drawing/2014/main" xmlns="" id="{B653CBED-F2C9-4192-9604-7690A9060989}"/>
              </a:ext>
            </a:extLst>
          </p:cNvPr>
          <p:cNvSpPr txBox="1"/>
          <p:nvPr/>
        </p:nvSpPr>
        <p:spPr>
          <a:xfrm>
            <a:off x="914400" y="4267201"/>
            <a:ext cx="3657600" cy="830997"/>
          </a:xfrm>
          <a:prstGeom prst="rect">
            <a:avLst/>
          </a:prstGeom>
          <a:noFill/>
        </p:spPr>
        <p:txBody>
          <a:bodyPr wrap="square">
            <a:spAutoFit/>
          </a:bodyPr>
          <a:lstStyle/>
          <a:p>
            <a:r>
              <a:rPr kumimoji="0" lang="en-GB" altLang="en-US" sz="2400" b="1" i="0" u="none" strike="noStrike" kern="1200" cap="none" spc="0" normalizeH="0" baseline="0" noProof="0" dirty="0">
                <a:ln>
                  <a:noFill/>
                </a:ln>
                <a:solidFill>
                  <a:srgbClr val="4F81BD"/>
                </a:solidFill>
                <a:effectLst/>
                <a:uLnTx/>
                <a:uFillTx/>
                <a:latin typeface="Calibri"/>
                <a:ea typeface="+mj-ea"/>
                <a:cs typeface="Times New Roman" panose="02020603050405020304" pitchFamily="18" charset="0"/>
              </a:rPr>
              <a:t>Actor-Stick Figure</a:t>
            </a:r>
            <a:br>
              <a:rPr kumimoji="0" lang="en-GB" altLang="en-US" sz="2400" b="1" i="0" u="none" strike="noStrike" kern="1200" cap="none" spc="0" normalizeH="0" baseline="0" noProof="0" dirty="0">
                <a:ln>
                  <a:noFill/>
                </a:ln>
                <a:solidFill>
                  <a:srgbClr val="4F81BD"/>
                </a:solidFill>
                <a:effectLst/>
                <a:uLnTx/>
                <a:uFillTx/>
                <a:latin typeface="Calibri"/>
                <a:ea typeface="+mj-ea"/>
                <a:cs typeface="Times New Roman" panose="02020603050405020304" pitchFamily="18" charset="0"/>
              </a:rPr>
            </a:br>
            <a:r>
              <a:rPr kumimoji="0" lang="en-GB" altLang="en-US" sz="2400" b="1" i="0" u="none" strike="noStrike" kern="1200" cap="none" spc="0" normalizeH="0" baseline="0" noProof="0" dirty="0">
                <a:ln>
                  <a:noFill/>
                </a:ln>
                <a:solidFill>
                  <a:srgbClr val="4F81BD"/>
                </a:solidFill>
                <a:effectLst/>
                <a:uLnTx/>
                <a:uFillTx/>
                <a:latin typeface="Calibri"/>
                <a:ea typeface="+mj-ea"/>
                <a:cs typeface="Times New Roman" panose="02020603050405020304" pitchFamily="18" charset="0"/>
              </a:rPr>
              <a:t>Use Case - Ellipse</a:t>
            </a:r>
            <a:endParaRPr lang="en-IN" dirty="0"/>
          </a:p>
        </p:txBody>
      </p:sp>
    </p:spTree>
    <p:extLst>
      <p:ext uri="{BB962C8B-B14F-4D97-AF65-F5344CB8AC3E}">
        <p14:creationId xmlns:p14="http://schemas.microsoft.com/office/powerpoint/2010/main" xmlns="" val="2443554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Use-Case Diagram for Library System</a:t>
            </a: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pic>
        <p:nvPicPr>
          <p:cNvPr id="6" name="Content Placeholder 5">
            <a:extLst>
              <a:ext uri="{FF2B5EF4-FFF2-40B4-BE49-F238E27FC236}">
                <a16:creationId xmlns:a16="http://schemas.microsoft.com/office/drawing/2014/main" xmlns="" id="{7044E294-EBC8-456A-9EEC-FE3EDB3CFF3F}"/>
              </a:ext>
            </a:extLst>
          </p:cNvPr>
          <p:cNvPicPr>
            <a:picLocks noGrp="1" noChangeAspect="1"/>
          </p:cNvPicPr>
          <p:nvPr>
            <p:ph idx="1"/>
          </p:nvPr>
        </p:nvPicPr>
        <p:blipFill>
          <a:blip r:embed="rId3"/>
          <a:stretch>
            <a:fillRect/>
          </a:stretch>
        </p:blipFill>
        <p:spPr>
          <a:xfrm>
            <a:off x="2971800" y="2453964"/>
            <a:ext cx="6172200" cy="3870636"/>
          </a:xfrm>
        </p:spPr>
      </p:pic>
    </p:spTree>
    <p:extLst>
      <p:ext uri="{BB962C8B-B14F-4D97-AF65-F5344CB8AC3E}">
        <p14:creationId xmlns:p14="http://schemas.microsoft.com/office/powerpoint/2010/main" xmlns="" val="3094579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Use-Case Diagram for Healthcare System</a:t>
            </a: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pic>
        <p:nvPicPr>
          <p:cNvPr id="5" name="Content Placeholder 4">
            <a:extLst>
              <a:ext uri="{FF2B5EF4-FFF2-40B4-BE49-F238E27FC236}">
                <a16:creationId xmlns:a16="http://schemas.microsoft.com/office/drawing/2014/main" xmlns="" id="{8095F01A-120E-4E38-A1FD-A730E5F011BB}"/>
              </a:ext>
            </a:extLst>
          </p:cNvPr>
          <p:cNvPicPr>
            <a:picLocks noGrp="1" noChangeAspect="1"/>
          </p:cNvPicPr>
          <p:nvPr>
            <p:ph idx="1"/>
          </p:nvPr>
        </p:nvPicPr>
        <p:blipFill>
          <a:blip r:embed="rId3"/>
          <a:stretch>
            <a:fillRect/>
          </a:stretch>
        </p:blipFill>
        <p:spPr>
          <a:xfrm>
            <a:off x="1981200" y="2590800"/>
            <a:ext cx="8439150" cy="3763169"/>
          </a:xfrm>
        </p:spPr>
      </p:pic>
    </p:spTree>
    <p:extLst>
      <p:ext uri="{BB962C8B-B14F-4D97-AF65-F5344CB8AC3E}">
        <p14:creationId xmlns:p14="http://schemas.microsoft.com/office/powerpoint/2010/main" xmlns="" val="288471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Use Cases(Restaurant Scenario)</a:t>
            </a:r>
            <a:br>
              <a:rPr lang="en-GB" altLang="en-US" sz="2400" b="1" dirty="0">
                <a:solidFill>
                  <a:srgbClr val="0000FF"/>
                </a:solidFill>
                <a:cs typeface="Times New Roman" panose="02020603050405020304" pitchFamily="18" charset="0"/>
              </a:rPr>
            </a:b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2" name="Content Placeholder 1">
            <a:extLst>
              <a:ext uri="{FF2B5EF4-FFF2-40B4-BE49-F238E27FC236}">
                <a16:creationId xmlns:a16="http://schemas.microsoft.com/office/drawing/2014/main" xmlns="" id="{9348B23A-39DC-4CCA-B72F-620E8E088C08}"/>
              </a:ext>
            </a:extLst>
          </p:cNvPr>
          <p:cNvSpPr>
            <a:spLocks noGrp="1"/>
          </p:cNvSpPr>
          <p:nvPr>
            <p:ph idx="1"/>
          </p:nvPr>
        </p:nvSpPr>
        <p:spPr>
          <a:xfrm>
            <a:off x="609600" y="2286000"/>
            <a:ext cx="10972800" cy="3840164"/>
          </a:xfrm>
        </p:spPr>
        <p:txBody>
          <a:bodyPr/>
          <a:lstStyle/>
          <a:p>
            <a:pPr marL="0" indent="0" algn="just">
              <a:buNone/>
            </a:pPr>
            <a:r>
              <a:rPr lang="en-GB" altLang="en-US" sz="3200" dirty="0">
                <a:cs typeface="Times New Roman" panose="02020603050405020304" pitchFamily="18" charset="0"/>
              </a:rPr>
              <a:t/>
            </a:r>
            <a:br>
              <a:rPr lang="en-GB" altLang="en-US" sz="3200" dirty="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xmlns="" id="{BAC6AC22-62CB-437A-B0AC-C2827EDF02F5}"/>
              </a:ext>
            </a:extLst>
          </p:cNvPr>
          <p:cNvPicPr>
            <a:picLocks noChangeAspect="1"/>
          </p:cNvPicPr>
          <p:nvPr/>
        </p:nvPicPr>
        <p:blipFill>
          <a:blip r:embed="rId3"/>
          <a:stretch>
            <a:fillRect/>
          </a:stretch>
        </p:blipFill>
        <p:spPr>
          <a:xfrm>
            <a:off x="1295400" y="2362200"/>
            <a:ext cx="9372996" cy="4114800"/>
          </a:xfrm>
          <a:prstGeom prst="rect">
            <a:avLst/>
          </a:prstGeom>
        </p:spPr>
      </p:pic>
    </p:spTree>
    <p:extLst>
      <p:ext uri="{BB962C8B-B14F-4D97-AF65-F5344CB8AC3E}">
        <p14:creationId xmlns:p14="http://schemas.microsoft.com/office/powerpoint/2010/main" xmlns="" val="1558133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Use Cases-View Bill</a:t>
            </a:r>
            <a:br>
              <a:rPr lang="en-GB" altLang="en-US" sz="2400" b="1" dirty="0">
                <a:solidFill>
                  <a:srgbClr val="0000FF"/>
                </a:solidFill>
                <a:cs typeface="Times New Roman" panose="02020603050405020304" pitchFamily="18" charset="0"/>
              </a:rPr>
            </a:b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2" name="Content Placeholder 1">
            <a:extLst>
              <a:ext uri="{FF2B5EF4-FFF2-40B4-BE49-F238E27FC236}">
                <a16:creationId xmlns:a16="http://schemas.microsoft.com/office/drawing/2014/main" xmlns="" id="{9348B23A-39DC-4CCA-B72F-620E8E088C08}"/>
              </a:ext>
            </a:extLst>
          </p:cNvPr>
          <p:cNvSpPr>
            <a:spLocks noGrp="1"/>
          </p:cNvSpPr>
          <p:nvPr>
            <p:ph idx="1"/>
          </p:nvPr>
        </p:nvSpPr>
        <p:spPr>
          <a:xfrm>
            <a:off x="609600" y="2286000"/>
            <a:ext cx="10972800" cy="3840164"/>
          </a:xfrm>
        </p:spPr>
        <p:txBody>
          <a:bodyPr/>
          <a:lstStyle/>
          <a:p>
            <a:pPr marL="0" indent="0" algn="just">
              <a:buNone/>
            </a:pPr>
            <a:r>
              <a:rPr lang="en-GB" altLang="en-US" sz="3200" dirty="0">
                <a:cs typeface="Times New Roman" panose="02020603050405020304" pitchFamily="18" charset="0"/>
              </a:rPr>
              <a:t/>
            </a:r>
            <a:br>
              <a:rPr lang="en-GB" altLang="en-US" sz="3200" dirty="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xmlns="" id="{85CD5C1C-A56D-4D07-8734-3C1F20762F44}"/>
              </a:ext>
            </a:extLst>
          </p:cNvPr>
          <p:cNvPicPr>
            <a:picLocks noChangeAspect="1"/>
          </p:cNvPicPr>
          <p:nvPr/>
        </p:nvPicPr>
        <p:blipFill>
          <a:blip r:embed="rId3"/>
          <a:stretch>
            <a:fillRect/>
          </a:stretch>
        </p:blipFill>
        <p:spPr>
          <a:xfrm>
            <a:off x="2057400" y="2574661"/>
            <a:ext cx="8153400" cy="3840163"/>
          </a:xfrm>
          <a:prstGeom prst="rect">
            <a:avLst/>
          </a:prstGeom>
        </p:spPr>
      </p:pic>
    </p:spTree>
    <p:extLst>
      <p:ext uri="{BB962C8B-B14F-4D97-AF65-F5344CB8AC3E}">
        <p14:creationId xmlns:p14="http://schemas.microsoft.com/office/powerpoint/2010/main" xmlns="" val="3395905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Use Cases</a:t>
            </a:r>
            <a:br>
              <a:rPr lang="en-GB" altLang="en-US" sz="2400" b="1" dirty="0">
                <a:solidFill>
                  <a:srgbClr val="0000FF"/>
                </a:solidFill>
                <a:cs typeface="Times New Roman" panose="02020603050405020304" pitchFamily="18" charset="0"/>
              </a:rPr>
            </a:b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2" name="Content Placeholder 1">
            <a:extLst>
              <a:ext uri="{FF2B5EF4-FFF2-40B4-BE49-F238E27FC236}">
                <a16:creationId xmlns:a16="http://schemas.microsoft.com/office/drawing/2014/main" xmlns="" id="{9348B23A-39DC-4CCA-B72F-620E8E088C08}"/>
              </a:ext>
            </a:extLst>
          </p:cNvPr>
          <p:cNvSpPr>
            <a:spLocks noGrp="1"/>
          </p:cNvSpPr>
          <p:nvPr>
            <p:ph idx="1"/>
          </p:nvPr>
        </p:nvSpPr>
        <p:spPr>
          <a:xfrm>
            <a:off x="609600" y="2286000"/>
            <a:ext cx="10972800" cy="3840164"/>
          </a:xfrm>
        </p:spPr>
        <p:txBody>
          <a:bodyPr/>
          <a:lstStyle/>
          <a:p>
            <a:pPr marL="0" indent="0" algn="just">
              <a:buNone/>
            </a:pPr>
            <a:r>
              <a:rPr lang="en-GB" altLang="en-US" sz="3200" dirty="0">
                <a:cs typeface="Times New Roman" panose="02020603050405020304" pitchFamily="18" charset="0"/>
              </a:rPr>
              <a:t/>
            </a:r>
            <a:br>
              <a:rPr lang="en-GB" altLang="en-US" sz="3200" dirty="0">
                <a:cs typeface="Times New Roman" panose="02020603050405020304" pitchFamily="18" charset="0"/>
              </a:rPr>
            </a:br>
            <a:endParaRPr lang="en-IN" dirty="0"/>
          </a:p>
        </p:txBody>
      </p:sp>
      <p:pic>
        <p:nvPicPr>
          <p:cNvPr id="7" name="Picture 6">
            <a:extLst>
              <a:ext uri="{FF2B5EF4-FFF2-40B4-BE49-F238E27FC236}">
                <a16:creationId xmlns:a16="http://schemas.microsoft.com/office/drawing/2014/main" xmlns="" id="{740B05AA-7E00-4A33-B220-0942891C3C8E}"/>
              </a:ext>
            </a:extLst>
          </p:cNvPr>
          <p:cNvPicPr>
            <a:picLocks noChangeAspect="1"/>
          </p:cNvPicPr>
          <p:nvPr/>
        </p:nvPicPr>
        <p:blipFill>
          <a:blip r:embed="rId3"/>
          <a:stretch>
            <a:fillRect/>
          </a:stretch>
        </p:blipFill>
        <p:spPr>
          <a:xfrm>
            <a:off x="838200" y="2286000"/>
            <a:ext cx="10134600" cy="4114800"/>
          </a:xfrm>
          <a:prstGeom prst="rect">
            <a:avLst/>
          </a:prstGeom>
        </p:spPr>
      </p:pic>
    </p:spTree>
    <p:extLst>
      <p:ext uri="{BB962C8B-B14F-4D97-AF65-F5344CB8AC3E}">
        <p14:creationId xmlns:p14="http://schemas.microsoft.com/office/powerpoint/2010/main" xmlns="" val="1231643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Use Cases</a:t>
            </a:r>
            <a:br>
              <a:rPr lang="en-GB" altLang="en-US" sz="2400" b="1" dirty="0">
                <a:solidFill>
                  <a:srgbClr val="0000FF"/>
                </a:solidFill>
                <a:cs typeface="Times New Roman" panose="02020603050405020304" pitchFamily="18" charset="0"/>
              </a:rPr>
            </a:b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2" name="Content Placeholder 1">
            <a:extLst>
              <a:ext uri="{FF2B5EF4-FFF2-40B4-BE49-F238E27FC236}">
                <a16:creationId xmlns:a16="http://schemas.microsoft.com/office/drawing/2014/main" xmlns="" id="{9348B23A-39DC-4CCA-B72F-620E8E088C08}"/>
              </a:ext>
            </a:extLst>
          </p:cNvPr>
          <p:cNvSpPr>
            <a:spLocks noGrp="1"/>
          </p:cNvSpPr>
          <p:nvPr>
            <p:ph idx="1"/>
          </p:nvPr>
        </p:nvSpPr>
        <p:spPr>
          <a:xfrm>
            <a:off x="609600" y="2286000"/>
            <a:ext cx="10972800" cy="3840164"/>
          </a:xfrm>
        </p:spPr>
        <p:txBody>
          <a:bodyPr/>
          <a:lstStyle/>
          <a:p>
            <a:pPr marL="0" indent="0" algn="just">
              <a:buNone/>
            </a:pPr>
            <a:r>
              <a:rPr lang="en-GB" altLang="en-US" sz="3200" dirty="0">
                <a:cs typeface="Times New Roman" panose="02020603050405020304" pitchFamily="18" charset="0"/>
              </a:rPr>
              <a:t/>
            </a:r>
            <a:br>
              <a:rPr lang="en-GB" altLang="en-US" sz="3200" dirty="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xmlns="" id="{D92CB1AB-A87A-4ADB-86D0-0433C884E32B}"/>
              </a:ext>
            </a:extLst>
          </p:cNvPr>
          <p:cNvPicPr>
            <a:picLocks noChangeAspect="1"/>
          </p:cNvPicPr>
          <p:nvPr/>
        </p:nvPicPr>
        <p:blipFill>
          <a:blip r:embed="rId3"/>
          <a:stretch>
            <a:fillRect/>
          </a:stretch>
        </p:blipFill>
        <p:spPr>
          <a:xfrm>
            <a:off x="990600" y="2286000"/>
            <a:ext cx="9906000" cy="4191000"/>
          </a:xfrm>
          <a:prstGeom prst="rect">
            <a:avLst/>
          </a:prstGeom>
        </p:spPr>
      </p:pic>
    </p:spTree>
    <p:extLst>
      <p:ext uri="{BB962C8B-B14F-4D97-AF65-F5344CB8AC3E}">
        <p14:creationId xmlns:p14="http://schemas.microsoft.com/office/powerpoint/2010/main" xmlns="" val="16882173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293298" y="1447800"/>
            <a:ext cx="10831902" cy="1143000"/>
          </a:xfrm>
        </p:spPr>
        <p:txBody>
          <a:bodyPr/>
          <a:lstStyle/>
          <a:p>
            <a:pPr algn="l" eaLnBrk="1" hangingPunct="1"/>
            <a:r>
              <a:rPr lang="en-GB" altLang="en-US" sz="2400" b="1" dirty="0">
                <a:solidFill>
                  <a:srgbClr val="0000FF"/>
                </a:solidFill>
                <a:cs typeface="Times New Roman" panose="02020603050405020304" pitchFamily="18" charset="0"/>
              </a:rPr>
              <a:t>Library System –Sequence Diagram for Article Printing(</a:t>
            </a:r>
            <a:r>
              <a:rPr lang="en-GB" altLang="en-US" sz="2400" b="1" dirty="0">
                <a:solidFill>
                  <a:srgbClr val="FF0000"/>
                </a:solidFill>
                <a:cs typeface="Times New Roman" panose="02020603050405020304" pitchFamily="18" charset="0"/>
              </a:rPr>
              <a:t>Sequence diagrams </a:t>
            </a:r>
            <a:r>
              <a:rPr lang="en-GB" altLang="en-US" sz="2400" dirty="0">
                <a:cs typeface="Times New Roman" panose="02020603050405020304" pitchFamily="18" charset="0"/>
              </a:rPr>
              <a:t>may be used to add detail to use cases by showing the sequence of event processing in the system</a:t>
            </a:r>
            <a:endParaRPr lang="en-US" altLang="en-US" sz="2400" b="1" dirty="0"/>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161255" y="112660"/>
            <a:ext cx="9144793" cy="1335140"/>
          </a:xfrm>
          <a:prstGeom prst="rect">
            <a:avLst/>
          </a:prstGeom>
        </p:spPr>
      </p:pic>
      <p:pic>
        <p:nvPicPr>
          <p:cNvPr id="11" name="Content Placeholder 10">
            <a:extLst>
              <a:ext uri="{FF2B5EF4-FFF2-40B4-BE49-F238E27FC236}">
                <a16:creationId xmlns:a16="http://schemas.microsoft.com/office/drawing/2014/main" xmlns="" id="{0F31E142-0182-4A94-AE0E-22AD8E852396}"/>
              </a:ext>
            </a:extLst>
          </p:cNvPr>
          <p:cNvPicPr>
            <a:picLocks noGrp="1" noChangeAspect="1"/>
          </p:cNvPicPr>
          <p:nvPr>
            <p:ph idx="1"/>
          </p:nvPr>
        </p:nvPicPr>
        <p:blipFill>
          <a:blip r:embed="rId3"/>
          <a:stretch>
            <a:fillRect/>
          </a:stretch>
        </p:blipFill>
        <p:spPr>
          <a:xfrm>
            <a:off x="2000248" y="2782940"/>
            <a:ext cx="8305800" cy="3912243"/>
          </a:xfrm>
        </p:spPr>
      </p:pic>
    </p:spTree>
    <p:extLst>
      <p:ext uri="{BB962C8B-B14F-4D97-AF65-F5344CB8AC3E}">
        <p14:creationId xmlns:p14="http://schemas.microsoft.com/office/powerpoint/2010/main" xmlns="" val="4020457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Problems of Requirements elicitation</a:t>
            </a:r>
            <a:endParaRPr lang="en-US" altLang="en-US" sz="2400" b="1" dirty="0"/>
          </a:p>
        </p:txBody>
      </p:sp>
      <p:sp>
        <p:nvSpPr>
          <p:cNvPr id="19459" name="Content Placeholder 2">
            <a:extLst>
              <a:ext uri="{FF2B5EF4-FFF2-40B4-BE49-F238E27FC236}">
                <a16:creationId xmlns:a16="http://schemas.microsoft.com/office/drawing/2014/main" xmlns="" id="{75693622-30DA-4B31-9239-5B5590856282}"/>
              </a:ext>
            </a:extLst>
          </p:cNvPr>
          <p:cNvSpPr>
            <a:spLocks noGrp="1"/>
          </p:cNvSpPr>
          <p:nvPr>
            <p:ph idx="1"/>
          </p:nvPr>
        </p:nvSpPr>
        <p:spPr>
          <a:xfrm>
            <a:off x="457200" y="2590800"/>
            <a:ext cx="10972800" cy="4525963"/>
          </a:xfrm>
        </p:spPr>
        <p:txBody>
          <a:bodyPr/>
          <a:lstStyle/>
          <a:p>
            <a:pPr algn="l">
              <a:buFont typeface="Wingdings" panose="05000000000000000000" pitchFamily="2" charset="2"/>
              <a:buChar char="Ø"/>
            </a:pPr>
            <a:r>
              <a:rPr lang="en-US" sz="2400" b="0" dirty="0">
                <a:solidFill>
                  <a:srgbClr val="000000"/>
                </a:solidFill>
                <a:effectLst/>
              </a:rPr>
              <a:t>Stakeholders often don't know what they really want.</a:t>
            </a:r>
          </a:p>
          <a:p>
            <a:pPr algn="l">
              <a:buFont typeface="Wingdings" panose="05000000000000000000" pitchFamily="2" charset="2"/>
              <a:buChar char="Ø"/>
            </a:pPr>
            <a:r>
              <a:rPr lang="en-US" sz="2400" b="0" dirty="0">
                <a:solidFill>
                  <a:srgbClr val="000000"/>
                </a:solidFill>
                <a:effectLst/>
              </a:rPr>
              <a:t>Stakeholders express requirements in their terms.</a:t>
            </a:r>
          </a:p>
          <a:p>
            <a:pPr algn="l">
              <a:buFont typeface="Wingdings" panose="05000000000000000000" pitchFamily="2" charset="2"/>
              <a:buChar char="Ø"/>
            </a:pPr>
            <a:r>
              <a:rPr lang="en-US" sz="2400" b="0" dirty="0">
                <a:solidFill>
                  <a:srgbClr val="000000"/>
                </a:solidFill>
                <a:effectLst/>
              </a:rPr>
              <a:t>Stakeholders may have conflicting requirements.</a:t>
            </a:r>
          </a:p>
          <a:p>
            <a:pPr algn="l">
              <a:buFont typeface="Wingdings" panose="05000000000000000000" pitchFamily="2" charset="2"/>
              <a:buChar char="Ø"/>
            </a:pPr>
            <a:r>
              <a:rPr lang="en-US" sz="2400" b="0" dirty="0">
                <a:solidFill>
                  <a:srgbClr val="000000"/>
                </a:solidFill>
                <a:effectLst/>
              </a:rPr>
              <a:t>Requirement change during the analysis process.</a:t>
            </a:r>
          </a:p>
          <a:p>
            <a:pPr algn="l">
              <a:buFont typeface="Wingdings" panose="05000000000000000000" pitchFamily="2" charset="2"/>
              <a:buChar char="Ø"/>
            </a:pPr>
            <a:r>
              <a:rPr lang="en-US" sz="2400" b="0" dirty="0">
                <a:solidFill>
                  <a:srgbClr val="000000"/>
                </a:solidFill>
                <a:effectLst/>
              </a:rPr>
              <a:t>Organizational and political factors may influence system requirements.</a:t>
            </a:r>
          </a:p>
          <a:p>
            <a:pPr algn="l">
              <a:buFont typeface="Wingdings" panose="05000000000000000000" pitchFamily="2" charset="2"/>
              <a:buChar char="Ø"/>
            </a:pPr>
            <a:r>
              <a:rPr lang="en-US" sz="2400" dirty="0">
                <a:solidFill>
                  <a:srgbClr val="000000"/>
                </a:solidFill>
              </a:rPr>
              <a:t>The requirements change during the analysis process. New Stakeholders may emerge and the business environment change.</a:t>
            </a:r>
            <a:endParaRPr lang="en-US" sz="2400" b="0" dirty="0">
              <a:solidFill>
                <a:srgbClr val="000000"/>
              </a:solidFill>
              <a:effectLst/>
            </a:endParaRPr>
          </a:p>
        </p:txBody>
      </p:sp>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21750728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xmlns="" id="{100DD848-9403-442D-80DF-78EFDDB6C703}"/>
              </a:ext>
            </a:extLst>
          </p:cNvPr>
          <p:cNvSpPr>
            <a:spLocks noGrp="1"/>
          </p:cNvSpPr>
          <p:nvPr>
            <p:ph type="title"/>
          </p:nvPr>
        </p:nvSpPr>
        <p:spPr>
          <a:xfrm>
            <a:off x="5080" y="12192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elicitation</a:t>
            </a:r>
            <a:endParaRPr lang="en-US" altLang="en-US" sz="2400" b="1" dirty="0"/>
          </a:p>
        </p:txBody>
      </p:sp>
      <p:pic>
        <p:nvPicPr>
          <p:cNvPr id="20483" name="Content Placeholder 3" descr="Stage-1.png">
            <a:extLst>
              <a:ext uri="{FF2B5EF4-FFF2-40B4-BE49-F238E27FC236}">
                <a16:creationId xmlns:a16="http://schemas.microsoft.com/office/drawing/2014/main" xmlns="" id="{318C481F-AAB4-47B1-BD21-A76768444862}"/>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284022" y="1447800"/>
            <a:ext cx="7848600" cy="5338763"/>
          </a:xfrm>
        </p:spPr>
      </p:pic>
      <p:pic>
        <p:nvPicPr>
          <p:cNvPr id="3" name="Picture 2">
            <a:extLst>
              <a:ext uri="{FF2B5EF4-FFF2-40B4-BE49-F238E27FC236}">
                <a16:creationId xmlns:a16="http://schemas.microsoft.com/office/drawing/2014/main" xmlns="" id="{1A347190-1BA8-4C38-84FF-3F62F85FEEDE}"/>
              </a:ext>
            </a:extLst>
          </p:cNvPr>
          <p:cNvPicPr>
            <a:picLocks noChangeAspect="1"/>
          </p:cNvPicPr>
          <p:nvPr/>
        </p:nvPicPr>
        <p:blipFill>
          <a:blip r:embed="rId3"/>
          <a:stretch>
            <a:fillRect/>
          </a:stretch>
        </p:blipFill>
        <p:spPr>
          <a:xfrm>
            <a:off x="1523603" y="228600"/>
            <a:ext cx="9144793" cy="1335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13895" y="2543668"/>
            <a:ext cx="11422505" cy="1354217"/>
          </a:xfrm>
          <a:prstGeom prst="rect">
            <a:avLst/>
          </a:prstGeom>
        </p:spPr>
        <p:txBody>
          <a:bodyPr vert="horz" wrap="square" lIns="0" tIns="60960" rIns="0" bIns="0"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GB" alt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p:cNvSpPr/>
          <p:nvPr/>
        </p:nvSpPr>
        <p:spPr>
          <a:xfrm>
            <a:off x="6705599" y="2014429"/>
            <a:ext cx="5486401"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rPr>
              <a:t>Water Fall Model</a:t>
            </a: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A3A3A"/>
              </a:solidFill>
              <a:effectLst/>
              <a:uLnTx/>
              <a:uFillTx/>
              <a:latin typeface="Work Sans"/>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Requirements Know </a:t>
            </a:r>
            <a:r>
              <a:rPr lang="en-US" sz="2400" dirty="0">
                <a:solidFill>
                  <a:prstClr val="black"/>
                </a:solidFill>
                <a:latin typeface="Calibri" panose="020F0502020204030204" pitchFamily="34" charset="0"/>
                <a:ea typeface="Calibri" panose="020F0502020204030204" pitchFamily="34" charset="0"/>
                <a:cs typeface="Times New Roman" panose="02020603050405020304" pitchFamily="18" charset="0"/>
              </a:rPr>
              <a:t>well</a:t>
            </a:r>
            <a:endParaRPr kumimoji="0" lang="en-IN" sz="2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175" normalizeH="0" baseline="0" noProof="0" dirty="0">
              <a:ln>
                <a:noFill/>
              </a:ln>
              <a:solidFill>
                <a:srgbClr val="0000FF"/>
              </a:solidFill>
              <a:effectLst/>
              <a:uLnTx/>
              <a:uFillTx/>
              <a:latin typeface="Calibri"/>
              <a:ea typeface="+mn-ea"/>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 y="57492"/>
            <a:ext cx="118872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9" name="Picture 8">
            <a:extLst>
              <a:ext uri="{FF2B5EF4-FFF2-40B4-BE49-F238E27FC236}">
                <a16:creationId xmlns:a16="http://schemas.microsoft.com/office/drawing/2014/main" xmlns="" id="{FD09E1A4-88BB-4223-B0EA-5754849CA5D8}"/>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413895" y="3953421"/>
            <a:ext cx="5943600" cy="2349500"/>
          </a:xfrm>
          <a:prstGeom prst="rect">
            <a:avLst/>
          </a:prstGeom>
          <a:noFill/>
          <a:ln>
            <a:noFill/>
          </a:ln>
        </p:spPr>
      </p:pic>
      <p:pic>
        <p:nvPicPr>
          <p:cNvPr id="12" name="Picture 11">
            <a:extLst>
              <a:ext uri="{FF2B5EF4-FFF2-40B4-BE49-F238E27FC236}">
                <a16:creationId xmlns:a16="http://schemas.microsoft.com/office/drawing/2014/main" xmlns="" id="{9C240D37-5078-4E30-9DF3-31BD05B5E070}"/>
              </a:ext>
            </a:extLst>
          </p:cNvPr>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1822570"/>
            <a:ext cx="3238500" cy="1588770"/>
          </a:xfrm>
          <a:prstGeom prst="rect">
            <a:avLst/>
          </a:prstGeom>
          <a:noFill/>
          <a:ln>
            <a:noFill/>
          </a:ln>
        </p:spPr>
      </p:pic>
      <p:pic>
        <p:nvPicPr>
          <p:cNvPr id="15" name="Picture 14">
            <a:extLst>
              <a:ext uri="{FF2B5EF4-FFF2-40B4-BE49-F238E27FC236}">
                <a16:creationId xmlns:a16="http://schemas.microsoft.com/office/drawing/2014/main" xmlns="" id="{D7E75D7B-3C84-47E1-8494-D5DDD31A76DD}"/>
              </a:ext>
            </a:extLst>
          </p:cNvPr>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136900" y="2044909"/>
            <a:ext cx="2882900" cy="1283335"/>
          </a:xfrm>
          <a:prstGeom prst="rect">
            <a:avLst/>
          </a:prstGeom>
          <a:noFill/>
          <a:ln>
            <a:noFill/>
          </a:ln>
        </p:spPr>
      </p:pic>
      <p:pic>
        <p:nvPicPr>
          <p:cNvPr id="18" name="Picture 17">
            <a:extLst>
              <a:ext uri="{FF2B5EF4-FFF2-40B4-BE49-F238E27FC236}">
                <a16:creationId xmlns:a16="http://schemas.microsoft.com/office/drawing/2014/main" xmlns="" id="{93331684-62DD-4758-AF71-4D2840B13E79}"/>
              </a:ext>
            </a:extLst>
          </p:cNvPr>
          <p:cNvPicPr/>
          <p:nvPr/>
        </p:nvPicPr>
        <p:blipFill>
          <a:blip r:embed="rId6">
            <a:extLst>
              <a:ext uri="{28A0092B-C50C-407E-A947-70E740481C1C}">
                <a14:useLocalDpi xmlns:a14="http://schemas.microsoft.com/office/drawing/2010/main" xmlns="" val="0"/>
              </a:ext>
            </a:extLst>
          </a:blip>
          <a:srcRect/>
          <a:stretch>
            <a:fillRect/>
          </a:stretch>
        </p:blipFill>
        <p:spPr bwMode="auto">
          <a:xfrm>
            <a:off x="6705599" y="4068716"/>
            <a:ext cx="4540250" cy="2027284"/>
          </a:xfrm>
          <a:prstGeom prst="rect">
            <a:avLst/>
          </a:prstGeom>
          <a:noFill/>
          <a:ln>
            <a:noFill/>
          </a:ln>
        </p:spPr>
      </p:pic>
    </p:spTree>
    <p:extLst>
      <p:ext uri="{BB962C8B-B14F-4D97-AF65-F5344CB8AC3E}">
        <p14:creationId xmlns:p14="http://schemas.microsoft.com/office/powerpoint/2010/main" xmlns="" val="2691317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883A8D6C-3C90-454C-9A6A-0366A20610F9}"/>
              </a:ext>
            </a:extLst>
          </p:cNvPr>
          <p:cNvSpPr>
            <a:spLocks noGrp="1"/>
          </p:cNvSpPr>
          <p:nvPr>
            <p:ph type="title"/>
          </p:nvPr>
        </p:nvSpPr>
        <p:spPr>
          <a:xfrm>
            <a:off x="228600" y="17526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Analysis</a:t>
            </a:r>
            <a:endParaRPr lang="en-US" altLang="en-US" sz="2400" b="1" dirty="0"/>
          </a:p>
        </p:txBody>
      </p:sp>
      <p:sp>
        <p:nvSpPr>
          <p:cNvPr id="21507" name="Content Placeholder 2">
            <a:extLst>
              <a:ext uri="{FF2B5EF4-FFF2-40B4-BE49-F238E27FC236}">
                <a16:creationId xmlns:a16="http://schemas.microsoft.com/office/drawing/2014/main" xmlns="" id="{2A2BD29B-8C8B-4A6C-962B-5555EE9A8DA7}"/>
              </a:ext>
            </a:extLst>
          </p:cNvPr>
          <p:cNvSpPr>
            <a:spLocks noGrp="1"/>
          </p:cNvSpPr>
          <p:nvPr>
            <p:ph idx="1"/>
          </p:nvPr>
        </p:nvSpPr>
        <p:spPr>
          <a:xfrm>
            <a:off x="1295400" y="2590800"/>
            <a:ext cx="10058400" cy="4754563"/>
          </a:xfrm>
        </p:spPr>
        <p:txBody>
          <a:bodyPr/>
          <a:lstStyle/>
          <a:p>
            <a:pPr algn="just" eaLnBrk="1" hangingPunct="1">
              <a:lnSpc>
                <a:spcPct val="150000"/>
              </a:lnSpc>
              <a:buFont typeface="Wingdings" panose="05000000000000000000" pitchFamily="2" charset="2"/>
              <a:buChar char="Ø"/>
            </a:pPr>
            <a:r>
              <a:rPr lang="en-US" altLang="en-US" sz="2400" b="1" dirty="0">
                <a:solidFill>
                  <a:srgbClr val="0000FF"/>
                </a:solidFill>
                <a:cs typeface="Times New Roman" panose="02020603050405020304" pitchFamily="18" charset="0"/>
              </a:rPr>
              <a:t>Requirement Analysis</a:t>
            </a:r>
            <a:r>
              <a:rPr lang="en-US" altLang="en-US" sz="2400" dirty="0">
                <a:cs typeface="Times New Roman" panose="02020603050405020304" pitchFamily="18" charset="0"/>
              </a:rPr>
              <a:t> encompasses those tasks that go into determining the needs or conditions to meet for a new or altered product or project, taking account of the possibly conflicting </a:t>
            </a:r>
            <a:r>
              <a:rPr lang="en-US" altLang="en-US" sz="2400" b="1" dirty="0">
                <a:cs typeface="Times New Roman" panose="02020603050405020304" pitchFamily="18" charset="0"/>
              </a:rPr>
              <a:t>Requirements</a:t>
            </a:r>
            <a:r>
              <a:rPr lang="en-US" altLang="en-US" sz="2400" dirty="0">
                <a:cs typeface="Times New Roman" panose="02020603050405020304" pitchFamily="18" charset="0"/>
              </a:rPr>
              <a:t> of the various stakeholders, analyzing, documenting, validating and managing software or system requirements.</a:t>
            </a:r>
          </a:p>
          <a:p>
            <a:pPr algn="just" eaLnBrk="1" hangingPunct="1">
              <a:lnSpc>
                <a:spcPct val="150000"/>
              </a:lnSpc>
              <a:buFont typeface="Wingdings" panose="05000000000000000000" pitchFamily="2" charset="2"/>
              <a:buChar char="Ø"/>
            </a:pPr>
            <a:r>
              <a:rPr lang="en-US" sz="2400" dirty="0">
                <a:cs typeface="Times New Roman" panose="02020603050405020304" pitchFamily="18" charset="0"/>
              </a:rPr>
              <a:t>The requirements are analyzed to identify inconsistencies, defects, omission, etc.</a:t>
            </a:r>
            <a:endParaRPr lang="en-US" altLang="en-US" sz="2400" dirty="0">
              <a:cs typeface="Times New Roman" panose="02020603050405020304" pitchFamily="18" charset="0"/>
            </a:endParaRPr>
          </a:p>
        </p:txBody>
      </p:sp>
      <p:pic>
        <p:nvPicPr>
          <p:cNvPr id="3" name="Picture 2">
            <a:extLst>
              <a:ext uri="{FF2B5EF4-FFF2-40B4-BE49-F238E27FC236}">
                <a16:creationId xmlns:a16="http://schemas.microsoft.com/office/drawing/2014/main" xmlns="" id="{1753CD8E-C6EE-4F86-BD6B-E51A849A364D}"/>
              </a:ext>
            </a:extLst>
          </p:cNvPr>
          <p:cNvPicPr>
            <a:picLocks noChangeAspect="1"/>
          </p:cNvPicPr>
          <p:nvPr/>
        </p:nvPicPr>
        <p:blipFill>
          <a:blip r:embed="rId2"/>
          <a:stretch>
            <a:fillRect/>
          </a:stretch>
        </p:blipFill>
        <p:spPr>
          <a:xfrm>
            <a:off x="1523603" y="609600"/>
            <a:ext cx="9144793" cy="133514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883A8D6C-3C90-454C-9A6A-0366A20610F9}"/>
              </a:ext>
            </a:extLst>
          </p:cNvPr>
          <p:cNvSpPr>
            <a:spLocks noGrp="1"/>
          </p:cNvSpPr>
          <p:nvPr>
            <p:ph type="title"/>
          </p:nvPr>
        </p:nvSpPr>
        <p:spPr>
          <a:xfrm>
            <a:off x="228600" y="17526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Analysis</a:t>
            </a:r>
            <a:endParaRPr lang="en-US" altLang="en-US" sz="2400" b="1" dirty="0"/>
          </a:p>
        </p:txBody>
      </p:sp>
      <p:sp>
        <p:nvSpPr>
          <p:cNvPr id="21507" name="Content Placeholder 2">
            <a:extLst>
              <a:ext uri="{FF2B5EF4-FFF2-40B4-BE49-F238E27FC236}">
                <a16:creationId xmlns:a16="http://schemas.microsoft.com/office/drawing/2014/main" xmlns="" id="{2A2BD29B-8C8B-4A6C-962B-5555EE9A8DA7}"/>
              </a:ext>
            </a:extLst>
          </p:cNvPr>
          <p:cNvSpPr>
            <a:spLocks noGrp="1"/>
          </p:cNvSpPr>
          <p:nvPr>
            <p:ph idx="1"/>
          </p:nvPr>
        </p:nvSpPr>
        <p:spPr>
          <a:xfrm>
            <a:off x="1295400" y="2590801"/>
            <a:ext cx="10058400" cy="4114800"/>
          </a:xfrm>
        </p:spPr>
        <p:txBody>
          <a:bodyPr/>
          <a:lstStyle/>
          <a:p>
            <a:pPr algn="just" eaLnBrk="1" hangingPunct="1">
              <a:lnSpc>
                <a:spcPct val="150000"/>
              </a:lnSpc>
              <a:buFont typeface="Wingdings" panose="05000000000000000000" pitchFamily="2" charset="2"/>
              <a:buChar char="Ø"/>
            </a:pPr>
            <a:r>
              <a:rPr lang="en-US" altLang="en-US" sz="2000" dirty="0">
                <a:cs typeface="Times New Roman" panose="02020603050405020304" pitchFamily="18" charset="0"/>
              </a:rPr>
              <a:t>It is not unusual for customers and users to ask for more than can be achieved, given limited business resources.</a:t>
            </a:r>
          </a:p>
          <a:p>
            <a:pPr algn="just" eaLnBrk="1" hangingPunct="1">
              <a:lnSpc>
                <a:spcPct val="150000"/>
              </a:lnSpc>
              <a:buFont typeface="Wingdings" panose="05000000000000000000" pitchFamily="2" charset="2"/>
              <a:buChar char="Ø"/>
            </a:pPr>
            <a:r>
              <a:rPr lang="en-US" altLang="en-US" sz="2000" dirty="0">
                <a:cs typeface="Times New Roman" panose="02020603050405020304" pitchFamily="18" charset="0"/>
              </a:rPr>
              <a:t>It’s also relatively common for different customers or users to propose conflicting requirements, arguing that their version is essential for our special needs</a:t>
            </a:r>
          </a:p>
          <a:p>
            <a:pPr algn="just" eaLnBrk="1" hangingPunct="1">
              <a:lnSpc>
                <a:spcPct val="150000"/>
              </a:lnSpc>
              <a:buFont typeface="Wingdings" panose="05000000000000000000" pitchFamily="2" charset="2"/>
              <a:buChar char="Ø"/>
            </a:pPr>
            <a:r>
              <a:rPr lang="en-US" altLang="en-US" sz="2000" dirty="0">
                <a:cs typeface="Times New Roman" panose="02020603050405020304" pitchFamily="18" charset="0"/>
              </a:rPr>
              <a:t>You have to reconcile these conflicts through a process of negotiation</a:t>
            </a:r>
          </a:p>
          <a:p>
            <a:pPr algn="just" eaLnBrk="1" hangingPunct="1">
              <a:lnSpc>
                <a:spcPct val="150000"/>
              </a:lnSpc>
              <a:buFont typeface="Wingdings" panose="05000000000000000000" pitchFamily="2" charset="2"/>
              <a:buChar char="Ø"/>
            </a:pPr>
            <a:r>
              <a:rPr lang="en-US" altLang="en-US" sz="2000" dirty="0">
                <a:cs typeface="Times New Roman" panose="02020603050405020304" pitchFamily="18" charset="0"/>
              </a:rPr>
              <a:t>Using an iterative approach that prioritizes requirements, assesses their cost and risk and addresses internal conflicts, requirements are eliminated, combined or modified so that each party achieves some measure of satisfaction.</a:t>
            </a:r>
          </a:p>
        </p:txBody>
      </p:sp>
      <p:pic>
        <p:nvPicPr>
          <p:cNvPr id="3" name="Picture 2">
            <a:extLst>
              <a:ext uri="{FF2B5EF4-FFF2-40B4-BE49-F238E27FC236}">
                <a16:creationId xmlns:a16="http://schemas.microsoft.com/office/drawing/2014/main" xmlns="" id="{1753CD8E-C6EE-4F86-BD6B-E51A849A364D}"/>
              </a:ext>
            </a:extLst>
          </p:cNvPr>
          <p:cNvPicPr>
            <a:picLocks noChangeAspect="1"/>
          </p:cNvPicPr>
          <p:nvPr/>
        </p:nvPicPr>
        <p:blipFill>
          <a:blip r:embed="rId2"/>
          <a:stretch>
            <a:fillRect/>
          </a:stretch>
        </p:blipFill>
        <p:spPr>
          <a:xfrm>
            <a:off x="1523603" y="609600"/>
            <a:ext cx="9144793" cy="1335140"/>
          </a:xfrm>
          <a:prstGeom prst="rect">
            <a:avLst/>
          </a:prstGeom>
        </p:spPr>
      </p:pic>
    </p:spTree>
    <p:extLst>
      <p:ext uri="{BB962C8B-B14F-4D97-AF65-F5344CB8AC3E}">
        <p14:creationId xmlns:p14="http://schemas.microsoft.com/office/powerpoint/2010/main" xmlns="" val="2949654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B0B1FFF-FEA9-4FA3-B843-540EA75FE292}"/>
              </a:ext>
            </a:extLst>
          </p:cNvPr>
          <p:cNvSpPr>
            <a:spLocks noGrp="1"/>
          </p:cNvSpPr>
          <p:nvPr>
            <p:ph type="title"/>
          </p:nvPr>
        </p:nvSpPr>
        <p:spPr>
          <a:xfrm>
            <a:off x="152400" y="1447800"/>
            <a:ext cx="10972800" cy="1143000"/>
          </a:xfrm>
        </p:spPr>
        <p:txBody>
          <a:bodyPr/>
          <a:lstStyle/>
          <a:p>
            <a:pPr algn="l" eaLnBrk="1" hangingPunct="1"/>
            <a:r>
              <a:rPr lang="en-GB" altLang="en-US" sz="2400" b="1" dirty="0">
                <a:solidFill>
                  <a:srgbClr val="0000FF"/>
                </a:solidFill>
                <a:cs typeface="Times New Roman" panose="02020603050405020304" pitchFamily="18" charset="0"/>
              </a:rPr>
              <a:t>Elicitation and Analysis Process</a:t>
            </a:r>
            <a:endParaRPr lang="en-US" altLang="en-US" sz="2400" b="1" dirty="0"/>
          </a:p>
        </p:txBody>
      </p:sp>
      <p:pic>
        <p:nvPicPr>
          <p:cNvPr id="4" name="Content Placeholder 3">
            <a:extLst>
              <a:ext uri="{FF2B5EF4-FFF2-40B4-BE49-F238E27FC236}">
                <a16:creationId xmlns:a16="http://schemas.microsoft.com/office/drawing/2014/main" xmlns="" id="{34329F82-A95D-442B-9D12-0B8D23DBA16A}"/>
              </a:ext>
            </a:extLst>
          </p:cNvPr>
          <p:cNvPicPr>
            <a:picLocks noGrp="1" noChangeAspect="1"/>
          </p:cNvPicPr>
          <p:nvPr>
            <p:ph idx="1"/>
          </p:nvPr>
        </p:nvPicPr>
        <p:blipFill>
          <a:blip r:embed="rId2"/>
          <a:stretch>
            <a:fillRect/>
          </a:stretch>
        </p:blipFill>
        <p:spPr>
          <a:xfrm>
            <a:off x="1981200" y="2382938"/>
            <a:ext cx="8305800" cy="4132162"/>
          </a:xfrm>
        </p:spPr>
      </p:pic>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3"/>
          <a:stretch>
            <a:fillRect/>
          </a:stretch>
        </p:blipFill>
        <p:spPr>
          <a:xfrm>
            <a:off x="1523603" y="381000"/>
            <a:ext cx="9144793" cy="1335140"/>
          </a:xfrm>
          <a:prstGeom prst="rect">
            <a:avLst/>
          </a:prstGeom>
        </p:spPr>
      </p:pic>
    </p:spTree>
    <p:extLst>
      <p:ext uri="{BB962C8B-B14F-4D97-AF65-F5344CB8AC3E}">
        <p14:creationId xmlns:p14="http://schemas.microsoft.com/office/powerpoint/2010/main" xmlns="" val="3457030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IN" sz="2400" b="1" dirty="0">
                <a:solidFill>
                  <a:srgbClr val="0000FF"/>
                </a:solidFill>
                <a:cs typeface="Times New Roman" panose="02020603050405020304" pitchFamily="18" charset="0"/>
              </a:rPr>
              <a:t>Software Requirement Specification</a:t>
            </a:r>
            <a:r>
              <a:rPr lang="en-IN" sz="1050" b="0" i="0" dirty="0">
                <a:solidFill>
                  <a:srgbClr val="610B4B"/>
                </a:solidFill>
                <a:effectLst/>
                <a:latin typeface="erdana"/>
              </a:rPr>
              <a:t/>
            </a:r>
            <a:br>
              <a:rPr lang="en-IN" sz="1050" b="0" i="0" dirty="0">
                <a:solidFill>
                  <a:srgbClr val="610B4B"/>
                </a:solidFill>
                <a:effectLst/>
                <a:latin typeface="erdana"/>
              </a:rPr>
            </a:b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609600" y="2743200"/>
            <a:ext cx="10363200" cy="3962400"/>
          </a:xfrm>
        </p:spPr>
        <p:txBody>
          <a:bodyPr/>
          <a:lstStyle/>
          <a:p>
            <a:pPr lvl="1" algn="just" eaLnBrk="1" hangingPunct="1">
              <a:buFont typeface="Wingdings" panose="05000000000000000000" pitchFamily="2" charset="2"/>
              <a:buChar char="Ø"/>
            </a:pPr>
            <a:r>
              <a:rPr lang="en-US" sz="2400" b="0" i="0" dirty="0">
                <a:solidFill>
                  <a:srgbClr val="000000"/>
                </a:solidFill>
                <a:effectLst/>
              </a:rPr>
              <a:t>Software requirement specification is a kind of document which is created by a software analyst after the requirements collected from the various sources </a:t>
            </a:r>
          </a:p>
          <a:p>
            <a:pPr lvl="1" algn="just" eaLnBrk="1" hangingPunct="1">
              <a:buFont typeface="Wingdings" panose="05000000000000000000" pitchFamily="2" charset="2"/>
              <a:buChar char="Ø"/>
            </a:pPr>
            <a:r>
              <a:rPr lang="en-US" sz="2400" b="0" i="0" dirty="0">
                <a:solidFill>
                  <a:srgbClr val="000000"/>
                </a:solidFill>
                <a:effectLst/>
              </a:rPr>
              <a:t>It is the job of the analyst to write the requirement in technical language so that they can be understood and beneficial by the development team.</a:t>
            </a:r>
          </a:p>
          <a:p>
            <a:pPr lvl="1" algn="just" eaLnBrk="1" hangingPunct="1">
              <a:buFont typeface="Wingdings" panose="05000000000000000000" pitchFamily="2" charset="2"/>
              <a:buChar char="Ø"/>
            </a:pPr>
            <a:r>
              <a:rPr lang="en-US" altLang="en-US" sz="2400" dirty="0">
                <a:solidFill>
                  <a:srgbClr val="000000"/>
                </a:solidFill>
                <a:cs typeface="Times New Roman" panose="02020603050405020304" pitchFamily="18" charset="0"/>
              </a:rPr>
              <a:t>Specification can be a written document, a set of graphical models, a formal mathematical model, a collection of usage scenarios, a prototype or combination of any of the above.</a:t>
            </a:r>
          </a:p>
          <a:p>
            <a:pPr lvl="1" algn="just" eaLnBrk="1" hangingPunct="1">
              <a:buFont typeface="Wingdings" panose="05000000000000000000" pitchFamily="2" charset="2"/>
              <a:buChar char="Ø"/>
            </a:pPr>
            <a:r>
              <a:rPr lang="en-US" altLang="en-US" sz="2400" dirty="0">
                <a:solidFill>
                  <a:srgbClr val="000000"/>
                </a:solidFill>
                <a:cs typeface="Times New Roman" panose="02020603050405020304" pitchFamily="18" charset="0"/>
              </a:rPr>
              <a:t>Specification is the </a:t>
            </a:r>
            <a:r>
              <a:rPr lang="en-US" altLang="en-US" sz="2400" b="1" dirty="0">
                <a:solidFill>
                  <a:srgbClr val="FF0000"/>
                </a:solidFill>
                <a:cs typeface="Times New Roman" panose="02020603050405020304" pitchFamily="18" charset="0"/>
              </a:rPr>
              <a:t>final work product </a:t>
            </a:r>
            <a:r>
              <a:rPr lang="en-US" altLang="en-US" sz="2400" dirty="0">
                <a:solidFill>
                  <a:srgbClr val="000000"/>
                </a:solidFill>
                <a:cs typeface="Times New Roman" panose="02020603050405020304" pitchFamily="18" charset="0"/>
              </a:rPr>
              <a:t>produced by the Requirement Engineer.</a:t>
            </a:r>
            <a:endParaRPr lang="en-US" altLang="en-US" sz="2400" dirty="0">
              <a:cs typeface="Times New Roman" panose="02020603050405020304" pitchFamily="18" charset="0"/>
            </a:endParaRP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2"/>
          <a:stretch>
            <a:fillRect/>
          </a:stretch>
        </p:blipFill>
        <p:spPr>
          <a:xfrm>
            <a:off x="1676400" y="589730"/>
            <a:ext cx="9144793" cy="133514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US" sz="2400" b="1" dirty="0">
                <a:solidFill>
                  <a:schemeClr val="accent1"/>
                </a:solidFill>
                <a:latin typeface="+mn-lt"/>
              </a:rPr>
              <a:t/>
            </a:r>
            <a:br>
              <a:rPr lang="en-US" sz="2400" b="1" dirty="0">
                <a:solidFill>
                  <a:schemeClr val="accent1"/>
                </a:solidFill>
                <a:latin typeface="+mn-lt"/>
              </a:rPr>
            </a:br>
            <a:r>
              <a:rPr lang="en-US" sz="2400" b="1" dirty="0">
                <a:solidFill>
                  <a:schemeClr val="accent1"/>
                </a:solidFill>
                <a:latin typeface="+mn-lt"/>
              </a:rPr>
              <a:t/>
            </a:r>
            <a:br>
              <a:rPr lang="en-US" sz="2400" b="1" dirty="0">
                <a:solidFill>
                  <a:schemeClr val="accent1"/>
                </a:solidFill>
                <a:latin typeface="+mn-lt"/>
              </a:rPr>
            </a:br>
            <a:r>
              <a:rPr lang="en-US" sz="2400" b="1" dirty="0">
                <a:solidFill>
                  <a:schemeClr val="accent1"/>
                </a:solidFill>
                <a:latin typeface="+mn-lt"/>
              </a:rPr>
              <a:t>Different Type of Model</a:t>
            </a:r>
            <a:br>
              <a:rPr lang="en-US" sz="2400" b="1" dirty="0">
                <a:solidFill>
                  <a:schemeClr val="accent1"/>
                </a:solidFill>
                <a:latin typeface="+mn-lt"/>
              </a:rPr>
            </a:br>
            <a:r>
              <a:rPr lang="en-US" sz="1050" dirty="0">
                <a:solidFill>
                  <a:srgbClr val="000000"/>
                </a:solidFill>
                <a:latin typeface="verdana" panose="020B0604030504040204" pitchFamily="34" charset="0"/>
              </a:rPr>
              <a:t/>
            </a:r>
            <a:br>
              <a:rPr lang="en-US" sz="1050" dirty="0">
                <a:solidFill>
                  <a:srgbClr val="000000"/>
                </a:solidFill>
                <a:latin typeface="verdana" panose="020B0604030504040204" pitchFamily="34" charset="0"/>
              </a:rPr>
            </a:br>
            <a:r>
              <a:rPr lang="en-US" sz="1050" dirty="0">
                <a:solidFill>
                  <a:srgbClr val="000000"/>
                </a:solidFill>
                <a:latin typeface="verdana" panose="020B0604030504040204" pitchFamily="34" charset="0"/>
              </a:rPr>
              <a:t/>
            </a:r>
            <a:br>
              <a:rPr lang="en-US" sz="1050" dirty="0">
                <a:solidFill>
                  <a:srgbClr val="000000"/>
                </a:solidFill>
                <a:latin typeface="verdana" panose="020B0604030504040204" pitchFamily="34" charset="0"/>
              </a:rPr>
            </a:br>
            <a:r>
              <a:rPr lang="en-US" sz="1050" dirty="0">
                <a:solidFill>
                  <a:srgbClr val="000000"/>
                </a:solidFill>
                <a:latin typeface="verdana" panose="020B0604030504040204" pitchFamily="34" charset="0"/>
              </a:rPr>
              <a:t>   </a:t>
            </a:r>
            <a:br>
              <a:rPr lang="en-US" sz="1050" dirty="0">
                <a:solidFill>
                  <a:srgbClr val="000000"/>
                </a:solidFill>
                <a:latin typeface="verdana" panose="020B0604030504040204" pitchFamily="34" charset="0"/>
              </a:rPr>
            </a:b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177800" y="2819400"/>
            <a:ext cx="10947400" cy="3810000"/>
          </a:xfrm>
        </p:spPr>
        <p:txBody>
          <a:bodyPr/>
          <a:lstStyle/>
          <a:p>
            <a:pPr marL="457200" lvl="1" indent="0" algn="just" eaLnBrk="1" hangingPunct="1">
              <a:buNone/>
            </a:pPr>
            <a:r>
              <a:rPr lang="en-US" altLang="en-US" sz="2400" dirty="0">
                <a:cs typeface="Times New Roman" panose="02020603050405020304" pitchFamily="18" charset="0"/>
              </a:rPr>
              <a:t>Data Flow Diagram:</a:t>
            </a:r>
          </a:p>
          <a:p>
            <a:pPr lvl="2" algn="just" eaLnBrk="1" hangingPunct="1">
              <a:buFont typeface="Wingdings" panose="05000000000000000000" pitchFamily="2" charset="2"/>
              <a:buChar char="Ø"/>
            </a:pPr>
            <a:r>
              <a:rPr lang="en-US" b="0" i="0" dirty="0">
                <a:solidFill>
                  <a:srgbClr val="000000"/>
                </a:solidFill>
                <a:effectLst/>
              </a:rPr>
              <a:t>Data Flow Diagrams (DFDs) are used widely for modeling the requirements. </a:t>
            </a:r>
          </a:p>
          <a:p>
            <a:pPr lvl="2" algn="just" eaLnBrk="1" hangingPunct="1">
              <a:buFont typeface="Wingdings" panose="05000000000000000000" pitchFamily="2" charset="2"/>
              <a:buChar char="Ø"/>
            </a:pPr>
            <a:r>
              <a:rPr lang="en-US" b="0" i="0" dirty="0">
                <a:solidFill>
                  <a:srgbClr val="000000"/>
                </a:solidFill>
                <a:effectLst/>
              </a:rPr>
              <a:t>DFD shows the </a:t>
            </a:r>
            <a:r>
              <a:rPr lang="en-US" b="1" i="0" dirty="0">
                <a:solidFill>
                  <a:srgbClr val="FF0000"/>
                </a:solidFill>
                <a:effectLst/>
              </a:rPr>
              <a:t>flow of data through a system.</a:t>
            </a:r>
          </a:p>
          <a:p>
            <a:pPr lvl="2" algn="just" eaLnBrk="1" hangingPunct="1">
              <a:buFont typeface="Wingdings" panose="05000000000000000000" pitchFamily="2" charset="2"/>
              <a:buChar char="Ø"/>
            </a:pPr>
            <a:r>
              <a:rPr lang="en-US" b="0" i="0" dirty="0">
                <a:solidFill>
                  <a:srgbClr val="000000"/>
                </a:solidFill>
                <a:effectLst/>
              </a:rPr>
              <a:t>The system may be a company, an organization, a set of procedures, a computer hardware system, a software system, or any combination of the preceding</a:t>
            </a:r>
          </a:p>
          <a:p>
            <a:pPr lvl="2" algn="just" eaLnBrk="1" hangingPunct="1">
              <a:buFont typeface="Wingdings" panose="05000000000000000000" pitchFamily="2" charset="2"/>
              <a:buChar char="Ø"/>
            </a:pPr>
            <a:r>
              <a:rPr lang="en-US" b="0" i="0" dirty="0">
                <a:solidFill>
                  <a:srgbClr val="000000"/>
                </a:solidFill>
                <a:effectLst/>
              </a:rPr>
              <a:t>The DFD is also known as a </a:t>
            </a:r>
            <a:r>
              <a:rPr lang="en-US" b="1" i="0" dirty="0">
                <a:solidFill>
                  <a:srgbClr val="FF0000"/>
                </a:solidFill>
                <a:effectLst/>
              </a:rPr>
              <a:t>data flow graph or bubble chart</a:t>
            </a:r>
            <a:r>
              <a:rPr lang="en-US" b="0" i="0" dirty="0">
                <a:solidFill>
                  <a:srgbClr val="000000"/>
                </a:solidFill>
                <a:effectLst/>
              </a:rPr>
              <a:t>.</a:t>
            </a:r>
            <a:endParaRPr lang="en-US" altLang="en-US" dirty="0">
              <a:cs typeface="Times New Roman" panose="02020603050405020304" pitchFamily="18" charset="0"/>
            </a:endParaRPr>
          </a:p>
          <a:p>
            <a:pPr marL="457200" lvl="1" indent="0" algn="just" eaLnBrk="1" hangingPunct="1">
              <a:buNone/>
            </a:pPr>
            <a:endParaRPr lang="en-US" altLang="en-US" sz="2400" dirty="0">
              <a:cs typeface="Times New Roman" panose="02020603050405020304" pitchFamily="18" charset="0"/>
            </a:endParaRP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2"/>
          <a:stretch>
            <a:fillRect/>
          </a:stretch>
        </p:blipFill>
        <p:spPr>
          <a:xfrm>
            <a:off x="1676400" y="589730"/>
            <a:ext cx="9144793" cy="1335140"/>
          </a:xfrm>
          <a:prstGeom prst="rect">
            <a:avLst/>
          </a:prstGeom>
        </p:spPr>
      </p:pic>
    </p:spTree>
    <p:extLst>
      <p:ext uri="{BB962C8B-B14F-4D97-AF65-F5344CB8AC3E}">
        <p14:creationId xmlns:p14="http://schemas.microsoft.com/office/powerpoint/2010/main" xmlns="" val="14613402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A40792E-363C-49B8-9F08-3F5E17DB7933}"/>
              </a:ext>
            </a:extLst>
          </p:cNvPr>
          <p:cNvPicPr>
            <a:picLocks noChangeAspect="1"/>
          </p:cNvPicPr>
          <p:nvPr/>
        </p:nvPicPr>
        <p:blipFill>
          <a:blip r:embed="rId2"/>
          <a:stretch>
            <a:fillRect/>
          </a:stretch>
        </p:blipFill>
        <p:spPr>
          <a:xfrm>
            <a:off x="1523603" y="381000"/>
            <a:ext cx="9144793" cy="1335140"/>
          </a:xfrm>
          <a:prstGeom prst="rect">
            <a:avLst/>
          </a:prstGeom>
        </p:spPr>
      </p:pic>
      <p:sp>
        <p:nvSpPr>
          <p:cNvPr id="14" name="Content Placeholder 13">
            <a:extLst>
              <a:ext uri="{FF2B5EF4-FFF2-40B4-BE49-F238E27FC236}">
                <a16:creationId xmlns:a16="http://schemas.microsoft.com/office/drawing/2014/main" xmlns="" id="{73906382-9084-463F-84DD-9428968A146A}"/>
              </a:ext>
            </a:extLst>
          </p:cNvPr>
          <p:cNvSpPr>
            <a:spLocks noGrp="1"/>
          </p:cNvSpPr>
          <p:nvPr>
            <p:ph idx="1"/>
          </p:nvPr>
        </p:nvSpPr>
        <p:spPr>
          <a:xfrm>
            <a:off x="1143000" y="1822503"/>
            <a:ext cx="10439400" cy="4303662"/>
          </a:xfrm>
        </p:spPr>
        <p:txBody>
          <a:bodyPr/>
          <a:lstStyle/>
          <a:p>
            <a:pPr marL="0" indent="0">
              <a:buNone/>
            </a:pPr>
            <a:r>
              <a:rPr lang="en-IN" sz="2400" b="1" dirty="0">
                <a:solidFill>
                  <a:schemeClr val="accent1"/>
                </a:solidFill>
              </a:rPr>
              <a:t>Data Flow Diagram for the Library Fine System</a:t>
            </a:r>
          </a:p>
        </p:txBody>
      </p:sp>
      <p:pic>
        <p:nvPicPr>
          <p:cNvPr id="2" name="Picture 1">
            <a:extLst>
              <a:ext uri="{FF2B5EF4-FFF2-40B4-BE49-F238E27FC236}">
                <a16:creationId xmlns:a16="http://schemas.microsoft.com/office/drawing/2014/main" xmlns="" id="{3A038274-C13D-4059-A629-9CA38928CD2B}"/>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1447800" y="3124200"/>
            <a:ext cx="8686800" cy="2590800"/>
          </a:xfrm>
          <a:prstGeom prst="rect">
            <a:avLst/>
          </a:prstGeom>
          <a:noFill/>
          <a:ln>
            <a:noFill/>
          </a:ln>
        </p:spPr>
      </p:pic>
    </p:spTree>
    <p:extLst>
      <p:ext uri="{BB962C8B-B14F-4D97-AF65-F5344CB8AC3E}">
        <p14:creationId xmlns:p14="http://schemas.microsoft.com/office/powerpoint/2010/main" xmlns="" val="35091217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US" sz="2400" b="1" dirty="0">
                <a:solidFill>
                  <a:schemeClr val="accent1"/>
                </a:solidFill>
                <a:latin typeface="+mn-lt"/>
              </a:rPr>
              <a:t/>
            </a:r>
            <a:br>
              <a:rPr lang="en-US" sz="2400" b="1" dirty="0">
                <a:solidFill>
                  <a:schemeClr val="accent1"/>
                </a:solidFill>
                <a:latin typeface="+mn-lt"/>
              </a:rPr>
            </a:br>
            <a:r>
              <a:rPr lang="en-US" sz="2400" b="1" dirty="0">
                <a:solidFill>
                  <a:schemeClr val="accent1"/>
                </a:solidFill>
                <a:latin typeface="+mn-lt"/>
              </a:rPr>
              <a:t/>
            </a:r>
            <a:br>
              <a:rPr lang="en-US" sz="2400" b="1" dirty="0">
                <a:solidFill>
                  <a:schemeClr val="accent1"/>
                </a:solidFill>
                <a:latin typeface="+mn-lt"/>
              </a:rPr>
            </a:br>
            <a:r>
              <a:rPr lang="en-US" sz="1050" dirty="0">
                <a:solidFill>
                  <a:srgbClr val="000000"/>
                </a:solidFill>
                <a:latin typeface="verdana" panose="020B0604030504040204" pitchFamily="34" charset="0"/>
              </a:rPr>
              <a:t/>
            </a:r>
            <a:br>
              <a:rPr lang="en-US" sz="1050" dirty="0">
                <a:solidFill>
                  <a:srgbClr val="000000"/>
                </a:solidFill>
                <a:latin typeface="verdana" panose="020B0604030504040204" pitchFamily="34" charset="0"/>
              </a:rPr>
            </a:b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152400" y="2209800"/>
            <a:ext cx="10363200" cy="4800600"/>
          </a:xfrm>
        </p:spPr>
        <p:txBody>
          <a:bodyPr/>
          <a:lstStyle/>
          <a:p>
            <a:pPr marL="457200" lvl="1" indent="0" algn="just" eaLnBrk="1" hangingPunct="1">
              <a:buNone/>
            </a:pPr>
            <a:r>
              <a:rPr lang="en-IN" sz="2400" b="1" i="0" dirty="0">
                <a:effectLst/>
              </a:rPr>
              <a:t>Entity-Relationship Diagram</a:t>
            </a:r>
            <a:r>
              <a:rPr lang="en-US" altLang="en-US" sz="2400" dirty="0">
                <a:cs typeface="Times New Roman" panose="02020603050405020304" pitchFamily="18" charset="0"/>
              </a:rPr>
              <a:t>:</a:t>
            </a:r>
          </a:p>
          <a:p>
            <a:pPr marL="457200" lvl="1" indent="0" algn="just" eaLnBrk="1" hangingPunct="1">
              <a:buNone/>
            </a:pPr>
            <a:endParaRPr lang="en-US" altLang="en-US" sz="2400" dirty="0">
              <a:cs typeface="Times New Roman" panose="02020603050405020304" pitchFamily="18" charset="0"/>
            </a:endParaRPr>
          </a:p>
          <a:p>
            <a:pPr lvl="2" algn="just" eaLnBrk="1" hangingPunct="1">
              <a:buFont typeface="Wingdings" panose="05000000000000000000" pitchFamily="2" charset="2"/>
              <a:buChar char="Ø"/>
            </a:pPr>
            <a:r>
              <a:rPr lang="en-US" b="0" i="0" dirty="0">
                <a:solidFill>
                  <a:srgbClr val="000000"/>
                </a:solidFill>
                <a:effectLst/>
              </a:rPr>
              <a:t>It is a detailed logical representation of the data for the organization and uses three main constructs i.e. </a:t>
            </a:r>
            <a:r>
              <a:rPr lang="en-US" b="1" i="0" dirty="0">
                <a:solidFill>
                  <a:srgbClr val="FF0000"/>
                </a:solidFill>
                <a:effectLst/>
              </a:rPr>
              <a:t>data entities, relationships, and their associated attributes.</a:t>
            </a:r>
          </a:p>
          <a:p>
            <a:pPr lvl="2" algn="just" eaLnBrk="1" hangingPunct="1">
              <a:buFont typeface="Wingdings" panose="05000000000000000000" pitchFamily="2" charset="2"/>
              <a:buChar char="Ø"/>
            </a:pPr>
            <a:r>
              <a:rPr lang="en-US" dirty="0">
                <a:solidFill>
                  <a:srgbClr val="000000"/>
                </a:solidFill>
              </a:rPr>
              <a:t>Often called an "</a:t>
            </a:r>
            <a:r>
              <a:rPr lang="en-US" b="1" dirty="0">
                <a:solidFill>
                  <a:srgbClr val="FF0000"/>
                </a:solidFill>
              </a:rPr>
              <a:t>E-R diagram</a:t>
            </a:r>
            <a:r>
              <a:rPr lang="en-US" dirty="0">
                <a:solidFill>
                  <a:srgbClr val="000000"/>
                </a:solidFill>
              </a:rPr>
              <a:t>."</a:t>
            </a:r>
            <a:endParaRPr lang="en-US" altLang="en-US" dirty="0">
              <a:solidFill>
                <a:srgbClr val="000000"/>
              </a:solidFill>
            </a:endParaRP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2"/>
          <a:stretch>
            <a:fillRect/>
          </a:stretch>
        </p:blipFill>
        <p:spPr>
          <a:xfrm>
            <a:off x="1676400" y="589730"/>
            <a:ext cx="9144793" cy="1335140"/>
          </a:xfrm>
          <a:prstGeom prst="rect">
            <a:avLst/>
          </a:prstGeom>
        </p:spPr>
      </p:pic>
      <p:pic>
        <p:nvPicPr>
          <p:cNvPr id="4" name="Picture 3">
            <a:extLst>
              <a:ext uri="{FF2B5EF4-FFF2-40B4-BE49-F238E27FC236}">
                <a16:creationId xmlns:a16="http://schemas.microsoft.com/office/drawing/2014/main" xmlns="" id="{E54856AE-87A4-4C59-8689-D998555699DA}"/>
              </a:ext>
            </a:extLst>
          </p:cNvPr>
          <p:cNvPicPr>
            <a:picLocks noChangeAspect="1"/>
          </p:cNvPicPr>
          <p:nvPr/>
        </p:nvPicPr>
        <p:blipFill>
          <a:blip r:embed="rId3"/>
          <a:stretch>
            <a:fillRect/>
          </a:stretch>
        </p:blipFill>
        <p:spPr>
          <a:xfrm>
            <a:off x="2638425" y="4876800"/>
            <a:ext cx="7877175" cy="1543050"/>
          </a:xfrm>
          <a:prstGeom prst="rect">
            <a:avLst/>
          </a:prstGeom>
        </p:spPr>
      </p:pic>
    </p:spTree>
    <p:extLst>
      <p:ext uri="{BB962C8B-B14F-4D97-AF65-F5344CB8AC3E}">
        <p14:creationId xmlns:p14="http://schemas.microsoft.com/office/powerpoint/2010/main" xmlns="" val="4126268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US" sz="2400" b="1" dirty="0">
                <a:solidFill>
                  <a:schemeClr val="accent1"/>
                </a:solidFill>
                <a:latin typeface="+mn-lt"/>
              </a:rPr>
              <a:t/>
            </a:r>
            <a:br>
              <a:rPr lang="en-US" sz="2400" b="1" dirty="0">
                <a:solidFill>
                  <a:schemeClr val="accent1"/>
                </a:solidFill>
                <a:latin typeface="+mn-lt"/>
              </a:rPr>
            </a:br>
            <a:r>
              <a:rPr lang="en-US" sz="2400" b="1" dirty="0">
                <a:solidFill>
                  <a:schemeClr val="accent1"/>
                </a:solidFill>
                <a:latin typeface="+mn-lt"/>
              </a:rPr>
              <a:t/>
            </a:r>
            <a:br>
              <a:rPr lang="en-US" sz="2400" b="1" dirty="0">
                <a:solidFill>
                  <a:schemeClr val="accent1"/>
                </a:solidFill>
                <a:latin typeface="+mn-lt"/>
              </a:rPr>
            </a:br>
            <a:r>
              <a:rPr lang="en-US" sz="1050" dirty="0">
                <a:solidFill>
                  <a:srgbClr val="000000"/>
                </a:solidFill>
                <a:latin typeface="verdana" panose="020B0604030504040204" pitchFamily="34" charset="0"/>
              </a:rPr>
              <a:t/>
            </a:r>
            <a:br>
              <a:rPr lang="en-US" sz="1050" dirty="0">
                <a:solidFill>
                  <a:srgbClr val="000000"/>
                </a:solidFill>
                <a:latin typeface="verdana" panose="020B0604030504040204" pitchFamily="34" charset="0"/>
              </a:rPr>
            </a:b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152400" y="2209800"/>
            <a:ext cx="10363200" cy="4800600"/>
          </a:xfrm>
        </p:spPr>
        <p:txBody>
          <a:bodyPr/>
          <a:lstStyle/>
          <a:p>
            <a:pPr marL="457200" lvl="1" indent="0" algn="just" eaLnBrk="1" hangingPunct="1">
              <a:buNone/>
            </a:pPr>
            <a:r>
              <a:rPr lang="en-IN" sz="2400" b="1" i="0" dirty="0">
                <a:effectLst/>
              </a:rPr>
              <a:t>Data Dictionary:</a:t>
            </a:r>
            <a:endParaRPr lang="en-US" altLang="en-US" sz="2400" dirty="0">
              <a:cs typeface="Times New Roman" panose="02020603050405020304" pitchFamily="18" charset="0"/>
            </a:endParaRPr>
          </a:p>
          <a:p>
            <a:pPr marL="457200" lvl="1" indent="0" algn="just" eaLnBrk="1" hangingPunct="1">
              <a:buNone/>
            </a:pPr>
            <a:endParaRPr lang="en-US" altLang="en-US" sz="2400" dirty="0">
              <a:cs typeface="Times New Roman" panose="02020603050405020304" pitchFamily="18" charset="0"/>
            </a:endParaRPr>
          </a:p>
          <a:p>
            <a:pPr lvl="2" algn="just" eaLnBrk="1" hangingPunct="1">
              <a:buFont typeface="Wingdings" panose="05000000000000000000" pitchFamily="2" charset="2"/>
              <a:buChar char="Ø"/>
            </a:pPr>
            <a:r>
              <a:rPr lang="en-US" b="0" i="0" dirty="0">
                <a:solidFill>
                  <a:srgbClr val="000000"/>
                </a:solidFill>
                <a:effectLst/>
              </a:rPr>
              <a:t>Data Dictionaries are simply repositories to store information about all data items defined in DFDs. </a:t>
            </a:r>
          </a:p>
          <a:p>
            <a:pPr lvl="2" algn="just" eaLnBrk="1" hangingPunct="1">
              <a:buFont typeface="Wingdings" panose="05000000000000000000" pitchFamily="2" charset="2"/>
              <a:buChar char="Ø"/>
            </a:pPr>
            <a:r>
              <a:rPr lang="en-US" b="0" i="0" dirty="0">
                <a:solidFill>
                  <a:srgbClr val="000000"/>
                </a:solidFill>
                <a:effectLst/>
              </a:rPr>
              <a:t>At the requirements stage, the data dictionary should at least define customer data items, to ensure that the customer and developers use the same definition and terminologies.</a:t>
            </a:r>
            <a:endParaRPr lang="en-US" altLang="en-US" dirty="0">
              <a:solidFill>
                <a:srgbClr val="000000"/>
              </a:solidFill>
            </a:endParaRP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2"/>
          <a:stretch>
            <a:fillRect/>
          </a:stretch>
        </p:blipFill>
        <p:spPr>
          <a:xfrm>
            <a:off x="1676400" y="589730"/>
            <a:ext cx="9144793" cy="1335140"/>
          </a:xfrm>
          <a:prstGeom prst="rect">
            <a:avLst/>
          </a:prstGeom>
        </p:spPr>
      </p:pic>
    </p:spTree>
    <p:extLst>
      <p:ext uri="{BB962C8B-B14F-4D97-AF65-F5344CB8AC3E}">
        <p14:creationId xmlns:p14="http://schemas.microsoft.com/office/powerpoint/2010/main" xmlns="" val="3292598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Validation</a:t>
            </a: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762000" y="2895600"/>
            <a:ext cx="10515600" cy="4800600"/>
          </a:xfrm>
        </p:spPr>
        <p:txBody>
          <a:bodyPr/>
          <a:lstStyle/>
          <a:p>
            <a:pPr lvl="1" algn="just" eaLnBrk="1" hangingPunct="1">
              <a:buFont typeface="Wingdings" panose="05000000000000000000" pitchFamily="2" charset="2"/>
              <a:buChar char="Ø"/>
            </a:pPr>
            <a:r>
              <a:rPr lang="en-US" altLang="en-US" sz="2400" dirty="0">
                <a:cs typeface="Times New Roman" panose="02020603050405020304" pitchFamily="18" charset="0"/>
              </a:rPr>
              <a:t>The development of </a:t>
            </a:r>
            <a:r>
              <a:rPr lang="en-US" altLang="en-US" sz="2400" b="1" dirty="0">
                <a:solidFill>
                  <a:srgbClr val="FF0000"/>
                </a:solidFill>
                <a:cs typeface="Times New Roman" panose="02020603050405020304" pitchFamily="18" charset="0"/>
              </a:rPr>
              <a:t>software</a:t>
            </a:r>
            <a:r>
              <a:rPr lang="en-US" altLang="en-US" sz="2400" dirty="0">
                <a:cs typeface="Times New Roman" panose="02020603050405020304" pitchFamily="18" charset="0"/>
              </a:rPr>
              <a:t> begins once the </a:t>
            </a:r>
            <a:r>
              <a:rPr lang="en-US" altLang="en-US" sz="2400" b="1" dirty="0">
                <a:solidFill>
                  <a:srgbClr val="FF0000"/>
                </a:solidFill>
                <a:cs typeface="Times New Roman" panose="02020603050405020304" pitchFamily="18" charset="0"/>
              </a:rPr>
              <a:t>requirements</a:t>
            </a:r>
            <a:r>
              <a:rPr lang="en-US" altLang="en-US" sz="2400" dirty="0">
                <a:cs typeface="Times New Roman" panose="02020603050405020304" pitchFamily="18" charset="0"/>
              </a:rPr>
              <a:t> document is 'ready'. For this, it is necessary to ensure that the </a:t>
            </a:r>
            <a:r>
              <a:rPr lang="en-US" altLang="en-US" sz="2400" b="1" dirty="0">
                <a:solidFill>
                  <a:srgbClr val="FF0000"/>
                </a:solidFill>
                <a:cs typeface="Times New Roman" panose="02020603050405020304" pitchFamily="18" charset="0"/>
              </a:rPr>
              <a:t>requirements</a:t>
            </a:r>
            <a:r>
              <a:rPr lang="en-US" altLang="en-US" sz="2400" b="1" dirty="0">
                <a:cs typeface="Times New Roman" panose="02020603050405020304" pitchFamily="18" charset="0"/>
              </a:rPr>
              <a:t> </a:t>
            </a:r>
            <a:r>
              <a:rPr lang="en-US" altLang="en-US" sz="2400" dirty="0">
                <a:cs typeface="Times New Roman" panose="02020603050405020304" pitchFamily="18" charset="0"/>
              </a:rPr>
              <a:t>specification contains no errors and that it specifies the user's </a:t>
            </a:r>
            <a:r>
              <a:rPr lang="en-US" altLang="en-US" sz="2400" b="1" dirty="0">
                <a:solidFill>
                  <a:srgbClr val="FF0000"/>
                </a:solidFill>
                <a:cs typeface="Times New Roman" panose="02020603050405020304" pitchFamily="18" charset="0"/>
              </a:rPr>
              <a:t>requirements</a:t>
            </a:r>
            <a:r>
              <a:rPr lang="en-US" altLang="en-US" sz="2400" dirty="0">
                <a:solidFill>
                  <a:srgbClr val="FF0000"/>
                </a:solidFill>
                <a:cs typeface="Times New Roman" panose="02020603050405020304" pitchFamily="18" charset="0"/>
              </a:rPr>
              <a:t> </a:t>
            </a:r>
            <a:r>
              <a:rPr lang="en-US" altLang="en-US" sz="2400" dirty="0">
                <a:cs typeface="Times New Roman" panose="02020603050405020304" pitchFamily="18" charset="0"/>
              </a:rPr>
              <a:t>correctly.</a:t>
            </a:r>
          </a:p>
          <a:p>
            <a:pPr lvl="1" algn="just" eaLnBrk="1" hangingPunct="1">
              <a:buFont typeface="Wingdings" panose="05000000000000000000" pitchFamily="2" charset="2"/>
              <a:buChar char="Ø"/>
            </a:pPr>
            <a:r>
              <a:rPr lang="en-US" altLang="en-US" sz="2400" dirty="0">
                <a:cs typeface="Times New Roman" panose="02020603050405020304" pitchFamily="18" charset="0"/>
              </a:rPr>
              <a:t>Requirements error costs are high so validation is very important</a:t>
            </a:r>
          </a:p>
          <a:p>
            <a:pPr lvl="2" algn="just" eaLnBrk="1" hangingPunct="1">
              <a:buFont typeface="Wingdings" panose="05000000000000000000" pitchFamily="2" charset="2"/>
              <a:buChar char="Ø"/>
            </a:pPr>
            <a:r>
              <a:rPr lang="en-US" altLang="en-US" dirty="0">
                <a:cs typeface="Times New Roman" panose="02020603050405020304" pitchFamily="18" charset="0"/>
              </a:rPr>
              <a:t>Fixing a requirements error after delivery may cost up to 100 times the cost of fixing an implementation error</a:t>
            </a: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2"/>
          <a:stretch>
            <a:fillRect/>
          </a:stretch>
        </p:blipFill>
        <p:spPr>
          <a:xfrm>
            <a:off x="1676400" y="589730"/>
            <a:ext cx="9144793" cy="1335140"/>
          </a:xfrm>
          <a:prstGeom prst="rect">
            <a:avLst/>
          </a:prstGeom>
        </p:spPr>
      </p:pic>
    </p:spTree>
    <p:extLst>
      <p:ext uri="{BB962C8B-B14F-4D97-AF65-F5344CB8AC3E}">
        <p14:creationId xmlns:p14="http://schemas.microsoft.com/office/powerpoint/2010/main" xmlns="" val="39604223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599789BA-CB71-4A7F-BDD3-78A8FDABA916}"/>
              </a:ext>
            </a:extLst>
          </p:cNvPr>
          <p:cNvSpPr>
            <a:spLocks noGrp="1"/>
          </p:cNvSpPr>
          <p:nvPr>
            <p:ph type="title"/>
          </p:nvPr>
        </p:nvSpPr>
        <p:spPr>
          <a:xfrm>
            <a:off x="152400" y="1828800"/>
            <a:ext cx="10972800" cy="1143000"/>
          </a:xfrm>
        </p:spPr>
        <p:txBody>
          <a:bodyPr/>
          <a:lstStyle/>
          <a:p>
            <a:pPr algn="l" eaLnBrk="1" hangingPunct="1"/>
            <a:r>
              <a:rPr lang="en-GB" altLang="en-US" sz="2400" b="1" dirty="0">
                <a:solidFill>
                  <a:srgbClr val="0000FF"/>
                </a:solidFill>
                <a:cs typeface="Times New Roman" panose="02020603050405020304" pitchFamily="18" charset="0"/>
              </a:rPr>
              <a:t>Requirements validation</a:t>
            </a:r>
            <a:endParaRPr lang="en-US" altLang="en-US" sz="2400" b="1" dirty="0"/>
          </a:p>
        </p:txBody>
      </p:sp>
      <p:sp>
        <p:nvSpPr>
          <p:cNvPr id="23555" name="Content Placeholder 2">
            <a:extLst>
              <a:ext uri="{FF2B5EF4-FFF2-40B4-BE49-F238E27FC236}">
                <a16:creationId xmlns:a16="http://schemas.microsoft.com/office/drawing/2014/main" xmlns="" id="{B7056409-001C-495A-8728-41C901D3FA2E}"/>
              </a:ext>
            </a:extLst>
          </p:cNvPr>
          <p:cNvSpPr>
            <a:spLocks noGrp="1"/>
          </p:cNvSpPr>
          <p:nvPr>
            <p:ph idx="1"/>
          </p:nvPr>
        </p:nvSpPr>
        <p:spPr>
          <a:xfrm>
            <a:off x="1295400" y="2971800"/>
            <a:ext cx="9829800" cy="4800600"/>
          </a:xfrm>
        </p:spPr>
        <p:txBody>
          <a:bodyPr/>
          <a:lstStyle/>
          <a:p>
            <a:pPr marL="0" indent="0" algn="l">
              <a:buNone/>
            </a:pPr>
            <a:r>
              <a:rPr lang="en-US" sz="2400" b="0" i="0" dirty="0">
                <a:solidFill>
                  <a:srgbClr val="000000"/>
                </a:solidFill>
                <a:effectLst/>
              </a:rPr>
              <a:t>Requirements can be checked against the following conditions :</a:t>
            </a:r>
          </a:p>
          <a:p>
            <a:pPr lvl="1">
              <a:buFont typeface="Wingdings" panose="05000000000000000000" pitchFamily="2" charset="2"/>
              <a:buChar char="Ø"/>
            </a:pPr>
            <a:r>
              <a:rPr lang="en-US" sz="2400" b="0" dirty="0">
                <a:solidFill>
                  <a:srgbClr val="000000"/>
                </a:solidFill>
                <a:effectLst/>
              </a:rPr>
              <a:t>If they can practically implement</a:t>
            </a:r>
          </a:p>
          <a:p>
            <a:pPr lvl="1">
              <a:buFont typeface="Wingdings" panose="05000000000000000000" pitchFamily="2" charset="2"/>
              <a:buChar char="Ø"/>
            </a:pPr>
            <a:r>
              <a:rPr lang="en-US" sz="2400" b="0" dirty="0">
                <a:solidFill>
                  <a:srgbClr val="000000"/>
                </a:solidFill>
                <a:effectLst/>
              </a:rPr>
              <a:t>If they are correct and as per the functionality and specially of software</a:t>
            </a:r>
          </a:p>
          <a:p>
            <a:pPr lvl="1">
              <a:buFont typeface="Wingdings" panose="05000000000000000000" pitchFamily="2" charset="2"/>
              <a:buChar char="Ø"/>
            </a:pPr>
            <a:r>
              <a:rPr lang="en-US" sz="2400" b="0" dirty="0">
                <a:solidFill>
                  <a:srgbClr val="000000"/>
                </a:solidFill>
                <a:effectLst/>
              </a:rPr>
              <a:t>If there are any ambiguities</a:t>
            </a:r>
          </a:p>
          <a:p>
            <a:pPr lvl="1">
              <a:buFont typeface="Wingdings" panose="05000000000000000000" pitchFamily="2" charset="2"/>
              <a:buChar char="Ø"/>
            </a:pPr>
            <a:r>
              <a:rPr lang="en-US" sz="2400" b="0" dirty="0">
                <a:solidFill>
                  <a:srgbClr val="000000"/>
                </a:solidFill>
                <a:effectLst/>
              </a:rPr>
              <a:t>If they are full</a:t>
            </a:r>
          </a:p>
          <a:p>
            <a:pPr lvl="1">
              <a:buFont typeface="Wingdings" panose="05000000000000000000" pitchFamily="2" charset="2"/>
              <a:buChar char="Ø"/>
            </a:pPr>
            <a:r>
              <a:rPr lang="en-US" sz="2400" b="0" dirty="0">
                <a:solidFill>
                  <a:srgbClr val="000000"/>
                </a:solidFill>
                <a:effectLst/>
              </a:rPr>
              <a:t>If they can describe</a:t>
            </a:r>
          </a:p>
        </p:txBody>
      </p:sp>
      <p:pic>
        <p:nvPicPr>
          <p:cNvPr id="3" name="Picture 2">
            <a:extLst>
              <a:ext uri="{FF2B5EF4-FFF2-40B4-BE49-F238E27FC236}">
                <a16:creationId xmlns:a16="http://schemas.microsoft.com/office/drawing/2014/main" xmlns="" id="{B50B68BB-22AA-4E99-86EC-E2DA591D85A2}"/>
              </a:ext>
            </a:extLst>
          </p:cNvPr>
          <p:cNvPicPr>
            <a:picLocks noChangeAspect="1"/>
          </p:cNvPicPr>
          <p:nvPr/>
        </p:nvPicPr>
        <p:blipFill>
          <a:blip r:embed="rId3"/>
          <a:stretch>
            <a:fillRect/>
          </a:stretch>
        </p:blipFill>
        <p:spPr>
          <a:xfrm>
            <a:off x="1676400" y="589730"/>
            <a:ext cx="9144793" cy="1335140"/>
          </a:xfrm>
          <a:prstGeom prst="rect">
            <a:avLst/>
          </a:prstGeom>
        </p:spPr>
      </p:pic>
    </p:spTree>
    <p:extLst>
      <p:ext uri="{BB962C8B-B14F-4D97-AF65-F5344CB8AC3E}">
        <p14:creationId xmlns:p14="http://schemas.microsoft.com/office/powerpoint/2010/main" xmlns="" val="2144204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4162</TotalTime>
  <Words>4760</Words>
  <Application>Microsoft Office PowerPoint</Application>
  <PresentationFormat>Custom</PresentationFormat>
  <Paragraphs>632</Paragraphs>
  <Slides>142</Slides>
  <Notes>4</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142</vt:i4>
      </vt:variant>
    </vt:vector>
  </HeadingPairs>
  <TitlesOfParts>
    <vt:vector size="145" baseType="lpstr">
      <vt:lpstr>Office Theme</vt:lpstr>
      <vt:lpstr>1_Office Theme</vt:lpstr>
      <vt:lpstr>Bitmap Image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What is a Functional Requirement? </vt:lpstr>
      <vt:lpstr>What is a Functional Requirement? </vt:lpstr>
      <vt:lpstr>What is a Functional Requirement? </vt:lpstr>
      <vt:lpstr>Example of Functional Requirements </vt:lpstr>
      <vt:lpstr>Example for Functional Requirement </vt:lpstr>
      <vt:lpstr>Documenting the Functional Requirement </vt:lpstr>
      <vt:lpstr>Documenting the Functional Requirement </vt:lpstr>
      <vt:lpstr>Advantages of Functional Requirement </vt:lpstr>
      <vt:lpstr>Advantages of Functional Requirement </vt:lpstr>
      <vt:lpstr>What is Non-Functional Requirement? </vt:lpstr>
      <vt:lpstr>Non-Functional Requirement </vt:lpstr>
      <vt:lpstr>Product  Requirement </vt:lpstr>
      <vt:lpstr>Organizational  Requirement </vt:lpstr>
      <vt:lpstr>External  Requirement </vt:lpstr>
      <vt:lpstr>What is Non-Functional Requirement? </vt:lpstr>
      <vt:lpstr>Examples of Non-functional requirements </vt:lpstr>
      <vt:lpstr>Advantages of Non-Functional Requirement </vt:lpstr>
      <vt:lpstr>Slide 51</vt:lpstr>
      <vt:lpstr>Slide 52</vt:lpstr>
      <vt:lpstr>Slide 53</vt:lpstr>
      <vt:lpstr>Slide 54</vt:lpstr>
      <vt:lpstr>Slide 55</vt:lpstr>
      <vt:lpstr>Slide 56</vt:lpstr>
      <vt:lpstr> User Requirement </vt:lpstr>
      <vt:lpstr> System Requirement </vt:lpstr>
      <vt:lpstr> Requirements Engineering Process </vt:lpstr>
      <vt:lpstr> Requirements Engineering Process </vt:lpstr>
      <vt:lpstr>The requirements engineering process</vt:lpstr>
      <vt:lpstr>Feasibility study</vt:lpstr>
      <vt:lpstr>Feasibility studies</vt:lpstr>
      <vt:lpstr>Feasibility Report</vt:lpstr>
      <vt:lpstr>Feasibility Report</vt:lpstr>
      <vt:lpstr>Feasibility studies</vt:lpstr>
      <vt:lpstr>Feasibility Study Implementation</vt:lpstr>
      <vt:lpstr>Requirements Engineering Processes</vt:lpstr>
      <vt:lpstr>Requirements Elicitation</vt:lpstr>
      <vt:lpstr>Stakeholders for Healthcare Information System</vt:lpstr>
      <vt:lpstr>Case Study-Stakeholders for ATM</vt:lpstr>
      <vt:lpstr>  Requirement Discovery   </vt:lpstr>
      <vt:lpstr>View Points</vt:lpstr>
      <vt:lpstr>View Points for Library System</vt:lpstr>
      <vt:lpstr>Interviewing</vt:lpstr>
      <vt:lpstr>Interview Questions</vt:lpstr>
      <vt:lpstr>The below questions focuses on the effectiveness of the meeting</vt:lpstr>
      <vt:lpstr>Scenarios</vt:lpstr>
      <vt:lpstr>Library System -Scenario</vt:lpstr>
      <vt:lpstr>Use Cases </vt:lpstr>
      <vt:lpstr>Use-Case Diagram for Library System</vt:lpstr>
      <vt:lpstr>Use-Case Diagram for Healthcare System</vt:lpstr>
      <vt:lpstr>Use Cases(Restaurant Scenario) </vt:lpstr>
      <vt:lpstr>Use Cases-View Bill </vt:lpstr>
      <vt:lpstr>Use Cases </vt:lpstr>
      <vt:lpstr>Use Cases </vt:lpstr>
      <vt:lpstr>Library System –Sequence Diagram for Article Printing(Sequence diagrams may be used to add detail to use cases by showing the sequence of event processing in the system</vt:lpstr>
      <vt:lpstr>Problems of Requirements elicitation</vt:lpstr>
      <vt:lpstr>Requirements elicitation</vt:lpstr>
      <vt:lpstr>Requirements Analysis</vt:lpstr>
      <vt:lpstr>Requirements Analysis</vt:lpstr>
      <vt:lpstr>Elicitation and Analysis Process</vt:lpstr>
      <vt:lpstr>Software Requirement Specification </vt:lpstr>
      <vt:lpstr>  Different Type of Model       </vt:lpstr>
      <vt:lpstr>Slide 95</vt:lpstr>
      <vt:lpstr>   </vt:lpstr>
      <vt:lpstr>   </vt:lpstr>
      <vt:lpstr>Requirements Validation</vt:lpstr>
      <vt:lpstr>Requirements validation</vt:lpstr>
      <vt:lpstr>Requirements validation</vt:lpstr>
      <vt:lpstr>Requirements management</vt:lpstr>
      <vt:lpstr>Requirements management</vt:lpstr>
      <vt:lpstr>Requirements management</vt:lpstr>
      <vt:lpstr>Requirements management</vt:lpstr>
      <vt:lpstr>Facilitated Application Specification Technique(FAST)</vt:lpstr>
      <vt:lpstr>Facilitated Application Specification Technique(FAST)</vt:lpstr>
      <vt:lpstr>Quality Function Deployment(QFD)</vt:lpstr>
      <vt:lpstr>Quality Function Deployment(QFD)</vt:lpstr>
      <vt:lpstr>System prototyping</vt:lpstr>
      <vt:lpstr>Prototyping benefits</vt:lpstr>
      <vt:lpstr>Prototyping Process</vt:lpstr>
      <vt:lpstr>Sample Prototype</vt:lpstr>
      <vt:lpstr>Prototyping in the software process </vt:lpstr>
      <vt:lpstr>Approaches to prototyping</vt:lpstr>
      <vt:lpstr>Evolutionary Prototyping</vt:lpstr>
      <vt:lpstr>Evolutionary Prototyping</vt:lpstr>
      <vt:lpstr>Evolutionary Prototyping</vt:lpstr>
      <vt:lpstr>Evolutionary Prototyping</vt:lpstr>
      <vt:lpstr>Evolutionary Prototyping Advantages</vt:lpstr>
      <vt:lpstr>Throw-away prototyping</vt:lpstr>
      <vt:lpstr>User interface prototyping</vt:lpstr>
      <vt:lpstr>Techniques for User Interface Prototyping </vt:lpstr>
      <vt:lpstr>Data Modeling-ER Diagram</vt:lpstr>
      <vt:lpstr>Data Modeling</vt:lpstr>
      <vt:lpstr>Data Modeling</vt:lpstr>
      <vt:lpstr>Data Modeling</vt:lpstr>
      <vt:lpstr>Data Modeling</vt:lpstr>
      <vt:lpstr>Cardinality</vt:lpstr>
      <vt:lpstr>Symbols used in ER Diagram</vt:lpstr>
      <vt:lpstr>ER Diagram</vt:lpstr>
      <vt:lpstr>ER Diagram</vt:lpstr>
      <vt:lpstr>ER Diagram</vt:lpstr>
      <vt:lpstr>ER Diagram</vt:lpstr>
      <vt:lpstr>ER Diagram</vt:lpstr>
      <vt:lpstr>E-R diagram for a car-insurance company</vt:lpstr>
      <vt:lpstr>Functional Model-Data Flow Diagram</vt:lpstr>
      <vt:lpstr>Steps for Creating Data Flow Diagram</vt:lpstr>
      <vt:lpstr>0-Level DFD   It shows the system as a single process with its relationship to external entities</vt:lpstr>
      <vt:lpstr>1-Level DFD  In this level we highlight the main functions of the system </vt:lpstr>
      <vt:lpstr>2-Level DFD  2-level DFD goes one step deeper into parts of 1-level DFD. It can be used to plan or record the specific/necessary detail about the system’s functioning</vt:lpstr>
      <vt:lpstr>Behavioral Model-State Transition Diagram  </vt:lpstr>
      <vt:lpstr>Behavioural Model-State Transition Diagram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Ajitha</dc:creator>
  <cp:lastModifiedBy>online</cp:lastModifiedBy>
  <cp:revision>247</cp:revision>
  <dcterms:created xsi:type="dcterms:W3CDTF">2019-06-27T01:09:18Z</dcterms:created>
  <dcterms:modified xsi:type="dcterms:W3CDTF">2020-09-15T06:22:23Z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2017-02-01T00:00:00Z</vt:filetime>
  </property>
  <property fmtid="{D5CDD505-2E9C-101B-9397-08002B2CF9AE}" pid="3" name="Creator">
    <vt:lpwstr>Microsoft® PowerPoint® 2013</vt:lpwstr>
  </property>
  <property fmtid="{D5CDD505-2E9C-101B-9397-08002B2CF9AE}" pid="4" name="LastSaved">
    <vt:filetime>2019-06-27T00:00:00Z</vt:filetime>
  </property>
</Properties>
</file>